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0" r:id="rId6"/>
    <p:sldMasterId id="2147483663" r:id="rId7"/>
  </p:sldMasterIdLst>
  <p:notesMasterIdLst>
    <p:notesMasterId r:id="rId20"/>
  </p:notesMasterIdLst>
  <p:sldIdLst>
    <p:sldId id="300" r:id="rId8"/>
    <p:sldId id="288" r:id="rId9"/>
    <p:sldId id="398" r:id="rId10"/>
    <p:sldId id="456" r:id="rId11"/>
    <p:sldId id="455" r:id="rId12"/>
    <p:sldId id="401" r:id="rId13"/>
    <p:sldId id="441" r:id="rId14"/>
    <p:sldId id="437" r:id="rId15"/>
    <p:sldId id="457" r:id="rId16"/>
    <p:sldId id="438" r:id="rId17"/>
    <p:sldId id="458" r:id="rId18"/>
    <p:sldId id="436"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3258C-23A0-4FCB-AB61-563FFB03A55C}" v="191" dt="2019-12-05T11:26:51.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0000" autoAdjust="0"/>
  </p:normalViewPr>
  <p:slideViewPr>
    <p:cSldViewPr snapToGrid="0" snapToObjects="1">
      <p:cViewPr varScale="1">
        <p:scale>
          <a:sx n="72" d="100"/>
          <a:sy n="72" d="100"/>
        </p:scale>
        <p:origin x="2064" y="54"/>
      </p:cViewPr>
      <p:guideLst>
        <p:guide orient="horz" pos="2160"/>
        <p:guide pos="2880"/>
      </p:guideLst>
    </p:cSldViewPr>
  </p:slideViewPr>
  <p:outlineViewPr>
    <p:cViewPr>
      <p:scale>
        <a:sx n="33" d="100"/>
        <a:sy n="33" d="100"/>
      </p:scale>
      <p:origin x="0" y="674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794" y="1974"/>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0AB7E-B343-459F-9C21-057526F039FA}"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43C5E09-1475-4141-A90B-1ECE02361C4D}">
      <dgm:prSet custT="1"/>
      <dgm:spPr/>
      <dgm:t>
        <a:bodyPr/>
        <a:lstStyle/>
        <a:p>
          <a:r>
            <a:rPr lang="en-US" sz="1800" b="1" dirty="0">
              <a:latin typeface="Arial" panose="020B0604020202020204" pitchFamily="34" charset="0"/>
              <a:cs typeface="Arial" panose="020B0604020202020204" pitchFamily="34" charset="0"/>
            </a:rPr>
            <a:t>What?</a:t>
          </a:r>
        </a:p>
      </dgm:t>
    </dgm:pt>
    <dgm:pt modelId="{EDA8D6F3-3773-4663-9CCE-82363B2C084A}" type="parTrans" cxnId="{C3752D60-4463-43C0-8FF9-1A59F5884564}">
      <dgm:prSet/>
      <dgm:spPr/>
      <dgm:t>
        <a:bodyPr/>
        <a:lstStyle/>
        <a:p>
          <a:endParaRPr lang="en-US" sz="1800"/>
        </a:p>
      </dgm:t>
    </dgm:pt>
    <dgm:pt modelId="{3695C271-253D-42AF-97BA-A41DF7809931}" type="sibTrans" cxnId="{C3752D60-4463-43C0-8FF9-1A59F5884564}">
      <dgm:prSet/>
      <dgm:spPr/>
      <dgm:t>
        <a:bodyPr/>
        <a:lstStyle/>
        <a:p>
          <a:endParaRPr lang="en-US" sz="1800"/>
        </a:p>
      </dgm:t>
    </dgm:pt>
    <dgm:pt modelId="{0F7D6A7C-5E6A-4ECB-BB70-36F0BAE8DFD5}">
      <dgm:prSet custT="1"/>
      <dgm:spPr/>
      <dgm:t>
        <a:bodyPr/>
        <a:lstStyle/>
        <a:p>
          <a:r>
            <a:rPr lang="en-US" sz="1800" b="1" dirty="0">
              <a:latin typeface="Arial" panose="020B0604020202020204" pitchFamily="34" charset="0"/>
              <a:cs typeface="Arial" panose="020B0604020202020204" pitchFamily="34" charset="0"/>
            </a:rPr>
            <a:t>Why?</a:t>
          </a:r>
        </a:p>
      </dgm:t>
    </dgm:pt>
    <dgm:pt modelId="{0A5EF549-FC96-4246-A84A-CADA9FB64087}" type="parTrans" cxnId="{F13AF791-FA8A-48E5-9F71-4CFE318C7DBE}">
      <dgm:prSet/>
      <dgm:spPr/>
      <dgm:t>
        <a:bodyPr/>
        <a:lstStyle/>
        <a:p>
          <a:endParaRPr lang="en-GB"/>
        </a:p>
      </dgm:t>
    </dgm:pt>
    <dgm:pt modelId="{64181483-E2F8-417B-BC89-60212E51A8B1}" type="sibTrans" cxnId="{F13AF791-FA8A-48E5-9F71-4CFE318C7DBE}">
      <dgm:prSet/>
      <dgm:spPr/>
      <dgm:t>
        <a:bodyPr/>
        <a:lstStyle/>
        <a:p>
          <a:endParaRPr lang="en-GB"/>
        </a:p>
      </dgm:t>
    </dgm:pt>
    <dgm:pt modelId="{B0C612C2-24D1-4925-A118-5DA1E98AF903}">
      <dgm:prSet custT="1"/>
      <dgm:spPr/>
      <dgm:t>
        <a:bodyPr/>
        <a:lstStyle/>
        <a:p>
          <a:r>
            <a:rPr lang="en-GB" sz="1800" b="0" dirty="0">
              <a:latin typeface="Arial" panose="020B0604020202020204" pitchFamily="34" charset="0"/>
              <a:cs typeface="Arial" panose="020B0604020202020204" pitchFamily="34" charset="0"/>
            </a:rPr>
            <a:t>High quality</a:t>
          </a:r>
          <a:endParaRPr lang="en-US" sz="1800" b="1" dirty="0">
            <a:latin typeface="Arial" panose="020B0604020202020204" pitchFamily="34" charset="0"/>
            <a:cs typeface="Arial" panose="020B0604020202020204" pitchFamily="34" charset="0"/>
          </a:endParaRPr>
        </a:p>
      </dgm:t>
    </dgm:pt>
    <dgm:pt modelId="{95C49870-1563-4FA5-8FA8-28BE68839D46}" type="parTrans" cxnId="{31D5058F-043C-4A63-AB96-AA109673DCC4}">
      <dgm:prSet/>
      <dgm:spPr/>
      <dgm:t>
        <a:bodyPr/>
        <a:lstStyle/>
        <a:p>
          <a:endParaRPr lang="en-GB"/>
        </a:p>
      </dgm:t>
    </dgm:pt>
    <dgm:pt modelId="{4BE0339D-EA1D-4F51-A942-1885AEBF1364}" type="sibTrans" cxnId="{31D5058F-043C-4A63-AB96-AA109673DCC4}">
      <dgm:prSet/>
      <dgm:spPr/>
      <dgm:t>
        <a:bodyPr/>
        <a:lstStyle/>
        <a:p>
          <a:endParaRPr lang="en-GB"/>
        </a:p>
      </dgm:t>
    </dgm:pt>
    <dgm:pt modelId="{4E54283D-AFD9-41BC-8BC7-8E00FF4E4197}">
      <dgm:prSet custT="1"/>
      <dgm:spPr/>
      <dgm:t>
        <a:bodyPr/>
        <a:lstStyle/>
        <a:p>
          <a:r>
            <a:rPr lang="en-GB" sz="1800" b="0" dirty="0">
              <a:latin typeface="Arial" panose="020B0604020202020204" pitchFamily="34" charset="0"/>
              <a:cs typeface="Arial" panose="020B0604020202020204" pitchFamily="34" charset="0"/>
            </a:rPr>
            <a:t>Relevant and up to date</a:t>
          </a:r>
          <a:endParaRPr lang="en-US" sz="1800" b="1" dirty="0">
            <a:latin typeface="Arial" panose="020B0604020202020204" pitchFamily="34" charset="0"/>
            <a:cs typeface="Arial" panose="020B0604020202020204" pitchFamily="34" charset="0"/>
          </a:endParaRPr>
        </a:p>
      </dgm:t>
    </dgm:pt>
    <dgm:pt modelId="{6CAB04F4-26E0-449D-B3F0-DD068D31BC54}" type="parTrans" cxnId="{95D14602-C54F-407A-BEF0-09D7753F0C24}">
      <dgm:prSet/>
      <dgm:spPr/>
      <dgm:t>
        <a:bodyPr/>
        <a:lstStyle/>
        <a:p>
          <a:endParaRPr lang="en-GB"/>
        </a:p>
      </dgm:t>
    </dgm:pt>
    <dgm:pt modelId="{FA5B09BA-49B4-4FCD-B24B-66E7F5FB1089}" type="sibTrans" cxnId="{95D14602-C54F-407A-BEF0-09D7753F0C24}">
      <dgm:prSet/>
      <dgm:spPr/>
      <dgm:t>
        <a:bodyPr/>
        <a:lstStyle/>
        <a:p>
          <a:endParaRPr lang="en-GB"/>
        </a:p>
      </dgm:t>
    </dgm:pt>
    <dgm:pt modelId="{2E11E148-1959-4176-88F8-AA9719FF5791}">
      <dgm:prSet custT="1"/>
      <dgm:spPr/>
      <dgm:t>
        <a:bodyPr/>
        <a:lstStyle/>
        <a:p>
          <a:r>
            <a:rPr lang="en-GB" sz="1800" b="0" dirty="0">
              <a:latin typeface="Arial" panose="020B0604020202020204" pitchFamily="34" charset="0"/>
              <a:cs typeface="Arial" panose="020B0604020202020204" pitchFamily="34" charset="0"/>
            </a:rPr>
            <a:t>Support apprentices to reach full occupational competence</a:t>
          </a:r>
          <a:endParaRPr lang="en-US" sz="1800" b="0" dirty="0">
            <a:latin typeface="Arial" panose="020B0604020202020204" pitchFamily="34" charset="0"/>
            <a:cs typeface="Arial" panose="020B0604020202020204" pitchFamily="34" charset="0"/>
          </a:endParaRPr>
        </a:p>
      </dgm:t>
    </dgm:pt>
    <dgm:pt modelId="{D4B91A25-1AF4-46BA-8A65-2FE46C7B56C5}" type="parTrans" cxnId="{D5AB78D3-ACC3-4F6B-82AA-35065795B506}">
      <dgm:prSet/>
      <dgm:spPr/>
      <dgm:t>
        <a:bodyPr/>
        <a:lstStyle/>
        <a:p>
          <a:endParaRPr lang="en-GB"/>
        </a:p>
      </dgm:t>
    </dgm:pt>
    <dgm:pt modelId="{AAA672CF-24E1-43E5-A5FF-55F552BF3F88}" type="sibTrans" cxnId="{D5AB78D3-ACC3-4F6B-82AA-35065795B506}">
      <dgm:prSet/>
      <dgm:spPr/>
      <dgm:t>
        <a:bodyPr/>
        <a:lstStyle/>
        <a:p>
          <a:endParaRPr lang="en-GB"/>
        </a:p>
      </dgm:t>
    </dgm:pt>
    <dgm:pt modelId="{B15E7D68-F033-40E2-847B-108EFC1158D8}">
      <dgm:prSet custT="1"/>
      <dgm:spPr/>
      <dgm:t>
        <a:bodyPr/>
        <a:lstStyle/>
        <a:p>
          <a:r>
            <a:rPr lang="en-GB" sz="1800" b="1" dirty="0">
              <a:latin typeface="Arial" panose="020B0604020202020204" pitchFamily="34" charset="0"/>
              <a:cs typeface="Arial" panose="020B0604020202020204" pitchFamily="34" charset="0"/>
            </a:rPr>
            <a:t>Ensure apprenticeship standards are:</a:t>
          </a:r>
          <a:endParaRPr lang="en-US" sz="1800" b="1" dirty="0">
            <a:latin typeface="Arial" panose="020B0604020202020204" pitchFamily="34" charset="0"/>
            <a:cs typeface="Arial" panose="020B0604020202020204" pitchFamily="34" charset="0"/>
          </a:endParaRPr>
        </a:p>
      </dgm:t>
    </dgm:pt>
    <dgm:pt modelId="{0D6A5CE5-EF58-41EB-9AE7-C0D66DB750FB}" type="parTrans" cxnId="{5F357DC3-7C36-44AF-830D-2BA3BEC188B7}">
      <dgm:prSet/>
      <dgm:spPr/>
      <dgm:t>
        <a:bodyPr/>
        <a:lstStyle/>
        <a:p>
          <a:endParaRPr lang="en-GB"/>
        </a:p>
      </dgm:t>
    </dgm:pt>
    <dgm:pt modelId="{A0162E01-4F99-49AF-BB9B-2BC518EE8333}" type="sibTrans" cxnId="{5F357DC3-7C36-44AF-830D-2BA3BEC188B7}">
      <dgm:prSet/>
      <dgm:spPr/>
      <dgm:t>
        <a:bodyPr/>
        <a:lstStyle/>
        <a:p>
          <a:endParaRPr lang="en-GB"/>
        </a:p>
      </dgm:t>
    </dgm:pt>
    <dgm:pt modelId="{A2E88A94-A82F-472D-ABEB-DCD61D87C7D6}">
      <dgm:prSet custT="1"/>
      <dgm:spPr/>
      <dgm:t>
        <a:bodyPr/>
        <a:lstStyle/>
        <a:p>
          <a:r>
            <a:rPr lang="en-US" sz="1800" b="0" dirty="0">
              <a:latin typeface="Arial" panose="020B0604020202020204" pitchFamily="34" charset="0"/>
              <a:cs typeface="Arial" panose="020B0604020202020204" pitchFamily="34" charset="0"/>
            </a:rPr>
            <a:t>Are recognized and valued by employers</a:t>
          </a:r>
        </a:p>
      </dgm:t>
    </dgm:pt>
    <dgm:pt modelId="{F67C50DB-DE93-41CA-9639-53CAAFC1CC01}" type="parTrans" cxnId="{9C4E57D7-3585-41F0-8408-A0E1A1BE2CE6}">
      <dgm:prSet/>
      <dgm:spPr/>
      <dgm:t>
        <a:bodyPr/>
        <a:lstStyle/>
        <a:p>
          <a:endParaRPr lang="en-GB"/>
        </a:p>
      </dgm:t>
    </dgm:pt>
    <dgm:pt modelId="{0CC2B836-314B-46EA-AD19-87EB36800B61}" type="sibTrans" cxnId="{9C4E57D7-3585-41F0-8408-A0E1A1BE2CE6}">
      <dgm:prSet/>
      <dgm:spPr/>
      <dgm:t>
        <a:bodyPr/>
        <a:lstStyle/>
        <a:p>
          <a:endParaRPr lang="en-GB"/>
        </a:p>
      </dgm:t>
    </dgm:pt>
    <dgm:pt modelId="{3F258F87-B641-4237-974B-ED32F45B8E74}">
      <dgm:prSet custT="1"/>
      <dgm:spPr/>
      <dgm:t>
        <a:bodyPr/>
        <a:lstStyle/>
        <a:p>
          <a:r>
            <a:rPr lang="en-US" sz="1800" b="1" dirty="0">
              <a:latin typeface="Arial" panose="020B0604020202020204" pitchFamily="34" charset="0"/>
              <a:cs typeface="Arial" panose="020B0604020202020204" pitchFamily="34" charset="0"/>
            </a:rPr>
            <a:t>Legal Requirement</a:t>
          </a:r>
        </a:p>
      </dgm:t>
    </dgm:pt>
    <dgm:pt modelId="{26DCBCD0-EE05-4145-87CD-1667DD625304}" type="sibTrans" cxnId="{CFC20BBC-0D81-4D22-B03C-A5B12EB8D8DD}">
      <dgm:prSet/>
      <dgm:spPr/>
      <dgm:t>
        <a:bodyPr/>
        <a:lstStyle/>
        <a:p>
          <a:endParaRPr lang="en-GB"/>
        </a:p>
      </dgm:t>
    </dgm:pt>
    <dgm:pt modelId="{C68B0E0E-D000-4FC6-96B6-B1E89B6B8238}" type="parTrans" cxnId="{CFC20BBC-0D81-4D22-B03C-A5B12EB8D8DD}">
      <dgm:prSet/>
      <dgm:spPr/>
      <dgm:t>
        <a:bodyPr/>
        <a:lstStyle/>
        <a:p>
          <a:endParaRPr lang="en-GB"/>
        </a:p>
      </dgm:t>
    </dgm:pt>
    <dgm:pt modelId="{D38616B9-C3E5-4DA8-9BFF-F980406728F3}">
      <dgm:prSet custT="1"/>
      <dgm:spPr/>
      <dgm:t>
        <a:bodyPr/>
        <a:lstStyle/>
        <a:p>
          <a:r>
            <a:rPr lang="en-GB" sz="1800">
              <a:latin typeface="Arial" panose="020B0604020202020204" pitchFamily="34" charset="0"/>
              <a:cs typeface="Arial" panose="020B0604020202020204" pitchFamily="34" charset="0"/>
            </a:rPr>
            <a:t>There is a requirement to regularly review occupational standards and related assessment plans </a:t>
          </a:r>
          <a:endParaRPr lang="en-US" sz="1800" dirty="0">
            <a:latin typeface="Arial" panose="020B0604020202020204" pitchFamily="34" charset="0"/>
            <a:cs typeface="Arial" panose="020B0604020202020204" pitchFamily="34" charset="0"/>
          </a:endParaRPr>
        </a:p>
      </dgm:t>
    </dgm:pt>
    <dgm:pt modelId="{54D0D814-8D4A-45CC-B498-10B76EC9F9C8}" type="sibTrans" cxnId="{F864E361-53F7-4BE6-892F-948C0A9B8B4E}">
      <dgm:prSet/>
      <dgm:spPr/>
      <dgm:t>
        <a:bodyPr/>
        <a:lstStyle/>
        <a:p>
          <a:endParaRPr lang="en-GB" sz="1800"/>
        </a:p>
      </dgm:t>
    </dgm:pt>
    <dgm:pt modelId="{8264EDE8-18C9-4F18-8F3B-C95778F704A5}" type="parTrans" cxnId="{F864E361-53F7-4BE6-892F-948C0A9B8B4E}">
      <dgm:prSet/>
      <dgm:spPr/>
      <dgm:t>
        <a:bodyPr/>
        <a:lstStyle/>
        <a:p>
          <a:endParaRPr lang="en-GB" sz="1800"/>
        </a:p>
      </dgm:t>
    </dgm:pt>
    <dgm:pt modelId="{77A7CAA3-F93F-489C-8936-87C19BE5C606}">
      <dgm:prSet custT="1"/>
      <dgm:spPr/>
      <dgm:t>
        <a:bodyPr/>
        <a:lstStyle/>
        <a:p>
          <a:r>
            <a:rPr lang="en-GB" sz="1800" dirty="0">
              <a:latin typeface="Arial" panose="020B0604020202020204" pitchFamily="34" charset="0"/>
              <a:cs typeface="Arial" panose="020B0604020202020204" pitchFamily="34" charset="0"/>
            </a:rPr>
            <a:t>To identify where an occupational standard has changed and an amendment or withdrawal is required</a:t>
          </a:r>
        </a:p>
      </dgm:t>
    </dgm:pt>
    <dgm:pt modelId="{03FE444D-D0AD-467A-A58C-80F8BCC27E6E}" type="parTrans" cxnId="{36953568-89B7-4884-94DE-A8091A0225B6}">
      <dgm:prSet/>
      <dgm:spPr/>
      <dgm:t>
        <a:bodyPr/>
        <a:lstStyle/>
        <a:p>
          <a:endParaRPr lang="en-GB"/>
        </a:p>
      </dgm:t>
    </dgm:pt>
    <dgm:pt modelId="{844F9CCD-A702-4A3B-95A0-006DAA3CD7CE}" type="sibTrans" cxnId="{36953568-89B7-4884-94DE-A8091A0225B6}">
      <dgm:prSet/>
      <dgm:spPr/>
      <dgm:t>
        <a:bodyPr/>
        <a:lstStyle/>
        <a:p>
          <a:endParaRPr lang="en-GB"/>
        </a:p>
      </dgm:t>
    </dgm:pt>
    <dgm:pt modelId="{57123B1B-9002-428A-836E-D769477E835E}" type="pres">
      <dgm:prSet presAssocID="{EB30AB7E-B343-459F-9C21-057526F039FA}" presName="linear" presStyleCnt="0">
        <dgm:presLayoutVars>
          <dgm:dir/>
          <dgm:animLvl val="lvl"/>
          <dgm:resizeHandles val="exact"/>
        </dgm:presLayoutVars>
      </dgm:prSet>
      <dgm:spPr/>
    </dgm:pt>
    <dgm:pt modelId="{99FD11E6-2A74-47F1-96F8-130897FC9A51}" type="pres">
      <dgm:prSet presAssocID="{143C5E09-1475-4141-A90B-1ECE02361C4D}" presName="parentLin" presStyleCnt="0"/>
      <dgm:spPr/>
    </dgm:pt>
    <dgm:pt modelId="{C4573DA7-9AFE-4BE3-ACF8-397E2DF2CDC7}" type="pres">
      <dgm:prSet presAssocID="{143C5E09-1475-4141-A90B-1ECE02361C4D}" presName="parentLeftMargin" presStyleLbl="node1" presStyleIdx="0" presStyleCnt="2"/>
      <dgm:spPr/>
    </dgm:pt>
    <dgm:pt modelId="{5AA0AF78-CEE0-4F9B-9D6D-1193AF90238A}" type="pres">
      <dgm:prSet presAssocID="{143C5E09-1475-4141-A90B-1ECE02361C4D}" presName="parentText" presStyleLbl="node1" presStyleIdx="0" presStyleCnt="2" custScaleX="34852" custScaleY="35958" custLinFactNeighborX="-47150" custLinFactNeighborY="-33586">
        <dgm:presLayoutVars>
          <dgm:chMax val="0"/>
          <dgm:bulletEnabled val="1"/>
        </dgm:presLayoutVars>
      </dgm:prSet>
      <dgm:spPr/>
    </dgm:pt>
    <dgm:pt modelId="{046BC6B2-096D-4D7B-9E86-77148AD0012C}" type="pres">
      <dgm:prSet presAssocID="{143C5E09-1475-4141-A90B-1ECE02361C4D}" presName="negativeSpace" presStyleCnt="0"/>
      <dgm:spPr/>
    </dgm:pt>
    <dgm:pt modelId="{A82525CB-32CB-4770-8E95-C7D158E15FFA}" type="pres">
      <dgm:prSet presAssocID="{143C5E09-1475-4141-A90B-1ECE02361C4D}" presName="childText" presStyleLbl="conFgAcc1" presStyleIdx="0" presStyleCnt="2" custScaleY="76264" custLinFactNeighborY="-24200">
        <dgm:presLayoutVars>
          <dgm:bulletEnabled val="1"/>
        </dgm:presLayoutVars>
      </dgm:prSet>
      <dgm:spPr/>
    </dgm:pt>
    <dgm:pt modelId="{9BC73219-334B-44C9-ACDB-F1F3CBE21412}" type="pres">
      <dgm:prSet presAssocID="{3695C271-253D-42AF-97BA-A41DF7809931}" presName="spaceBetweenRectangles" presStyleCnt="0"/>
      <dgm:spPr/>
    </dgm:pt>
    <dgm:pt modelId="{F9DBAD07-736F-45ED-98BB-EFEE2E162A38}" type="pres">
      <dgm:prSet presAssocID="{0F7D6A7C-5E6A-4ECB-BB70-36F0BAE8DFD5}" presName="parentLin" presStyleCnt="0"/>
      <dgm:spPr/>
    </dgm:pt>
    <dgm:pt modelId="{92A12974-D384-49C4-BCAD-0AB10D9335AE}" type="pres">
      <dgm:prSet presAssocID="{0F7D6A7C-5E6A-4ECB-BB70-36F0BAE8DFD5}" presName="parentLeftMargin" presStyleLbl="node1" presStyleIdx="0" presStyleCnt="2"/>
      <dgm:spPr/>
    </dgm:pt>
    <dgm:pt modelId="{08BE5CB0-2CEE-432C-9440-0A8BB4579819}" type="pres">
      <dgm:prSet presAssocID="{0F7D6A7C-5E6A-4ECB-BB70-36F0BAE8DFD5}" presName="parentText" presStyleLbl="node1" presStyleIdx="1" presStyleCnt="2" custScaleX="33583" custScaleY="33354" custLinFactNeighborX="-47150" custLinFactNeighborY="-27312">
        <dgm:presLayoutVars>
          <dgm:chMax val="0"/>
          <dgm:bulletEnabled val="1"/>
        </dgm:presLayoutVars>
      </dgm:prSet>
      <dgm:spPr/>
    </dgm:pt>
    <dgm:pt modelId="{935C9C36-9FAF-4E6E-83FF-66D312301642}" type="pres">
      <dgm:prSet presAssocID="{0F7D6A7C-5E6A-4ECB-BB70-36F0BAE8DFD5}" presName="negativeSpace" presStyleCnt="0"/>
      <dgm:spPr/>
    </dgm:pt>
    <dgm:pt modelId="{11A38755-F5E6-4FC7-AA53-72D097ADD6D8}" type="pres">
      <dgm:prSet presAssocID="{0F7D6A7C-5E6A-4ECB-BB70-36F0BAE8DFD5}" presName="childText" presStyleLbl="conFgAcc1" presStyleIdx="1" presStyleCnt="2" custScaleY="75212" custLinFactNeighborY="-2908">
        <dgm:presLayoutVars>
          <dgm:bulletEnabled val="1"/>
        </dgm:presLayoutVars>
      </dgm:prSet>
      <dgm:spPr/>
    </dgm:pt>
  </dgm:ptLst>
  <dgm:cxnLst>
    <dgm:cxn modelId="{95D14602-C54F-407A-BEF0-09D7753F0C24}" srcId="{B15E7D68-F033-40E2-847B-108EFC1158D8}" destId="{4E54283D-AFD9-41BC-8BC7-8E00FF4E4197}" srcOrd="1" destOrd="0" parTransId="{6CAB04F4-26E0-449D-B3F0-DD068D31BC54}" sibTransId="{FA5B09BA-49B4-4FCD-B24B-66E7F5FB1089}"/>
    <dgm:cxn modelId="{FAB7E707-07F4-413E-B3C7-7146FC980EB0}" type="presOf" srcId="{0F7D6A7C-5E6A-4ECB-BB70-36F0BAE8DFD5}" destId="{92A12974-D384-49C4-BCAD-0AB10D9335AE}" srcOrd="0" destOrd="0" presId="urn:microsoft.com/office/officeart/2005/8/layout/list1"/>
    <dgm:cxn modelId="{AD82D613-C3FA-43BA-ADDA-811A7DF1BF90}" type="presOf" srcId="{A2E88A94-A82F-472D-ABEB-DCD61D87C7D6}" destId="{11A38755-F5E6-4FC7-AA53-72D097ADD6D8}" srcOrd="0" destOrd="3" presId="urn:microsoft.com/office/officeart/2005/8/layout/list1"/>
    <dgm:cxn modelId="{8F566718-546C-44AF-B71D-C9617892DEF9}" type="presOf" srcId="{D38616B9-C3E5-4DA8-9BFF-F980406728F3}" destId="{A82525CB-32CB-4770-8E95-C7D158E15FFA}" srcOrd="0" destOrd="1" presId="urn:microsoft.com/office/officeart/2005/8/layout/list1"/>
    <dgm:cxn modelId="{C730571A-D0C9-4FB1-9A93-65E66CFA6B34}" type="presOf" srcId="{B0C612C2-24D1-4925-A118-5DA1E98AF903}" destId="{11A38755-F5E6-4FC7-AA53-72D097ADD6D8}" srcOrd="0" destOrd="1" presId="urn:microsoft.com/office/officeart/2005/8/layout/list1"/>
    <dgm:cxn modelId="{E0BC735C-74E4-4613-AA64-FC0123D32FB4}" type="presOf" srcId="{3F258F87-B641-4237-974B-ED32F45B8E74}" destId="{A82525CB-32CB-4770-8E95-C7D158E15FFA}" srcOrd="0" destOrd="0" presId="urn:microsoft.com/office/officeart/2005/8/layout/list1"/>
    <dgm:cxn modelId="{C3752D60-4463-43C0-8FF9-1A59F5884564}" srcId="{EB30AB7E-B343-459F-9C21-057526F039FA}" destId="{143C5E09-1475-4141-A90B-1ECE02361C4D}" srcOrd="0" destOrd="0" parTransId="{EDA8D6F3-3773-4663-9CCE-82363B2C084A}" sibTransId="{3695C271-253D-42AF-97BA-A41DF7809931}"/>
    <dgm:cxn modelId="{F864E361-53F7-4BE6-892F-948C0A9B8B4E}" srcId="{3F258F87-B641-4237-974B-ED32F45B8E74}" destId="{D38616B9-C3E5-4DA8-9BFF-F980406728F3}" srcOrd="0" destOrd="0" parTransId="{8264EDE8-18C9-4F18-8F3B-C95778F704A5}" sibTransId="{54D0D814-8D4A-45CC-B498-10B76EC9F9C8}"/>
    <dgm:cxn modelId="{392FDE62-0C43-440D-B37C-F5BBB3ECCCD4}" type="presOf" srcId="{143C5E09-1475-4141-A90B-1ECE02361C4D}" destId="{C4573DA7-9AFE-4BE3-ACF8-397E2DF2CDC7}" srcOrd="0" destOrd="0" presId="urn:microsoft.com/office/officeart/2005/8/layout/list1"/>
    <dgm:cxn modelId="{EF819045-BE04-40C5-8B56-B2C5F42C28D8}" type="presOf" srcId="{77A7CAA3-F93F-489C-8936-87C19BE5C606}" destId="{A82525CB-32CB-4770-8E95-C7D158E15FFA}" srcOrd="0" destOrd="2" presId="urn:microsoft.com/office/officeart/2005/8/layout/list1"/>
    <dgm:cxn modelId="{36953568-89B7-4884-94DE-A8091A0225B6}" srcId="{3F258F87-B641-4237-974B-ED32F45B8E74}" destId="{77A7CAA3-F93F-489C-8936-87C19BE5C606}" srcOrd="1" destOrd="0" parTransId="{03FE444D-D0AD-467A-A58C-80F8BCC27E6E}" sibTransId="{844F9CCD-A702-4A3B-95A0-006DAA3CD7CE}"/>
    <dgm:cxn modelId="{3999FB56-9664-4F7E-988E-0FAEF9B29A3B}" type="presOf" srcId="{143C5E09-1475-4141-A90B-1ECE02361C4D}" destId="{5AA0AF78-CEE0-4F9B-9D6D-1193AF90238A}" srcOrd="1" destOrd="0" presId="urn:microsoft.com/office/officeart/2005/8/layout/list1"/>
    <dgm:cxn modelId="{31D5058F-043C-4A63-AB96-AA109673DCC4}" srcId="{B15E7D68-F033-40E2-847B-108EFC1158D8}" destId="{B0C612C2-24D1-4925-A118-5DA1E98AF903}" srcOrd="0" destOrd="0" parTransId="{95C49870-1563-4FA5-8FA8-28BE68839D46}" sibTransId="{4BE0339D-EA1D-4F51-A942-1885AEBF1364}"/>
    <dgm:cxn modelId="{F13AF791-FA8A-48E5-9F71-4CFE318C7DBE}" srcId="{EB30AB7E-B343-459F-9C21-057526F039FA}" destId="{0F7D6A7C-5E6A-4ECB-BB70-36F0BAE8DFD5}" srcOrd="1" destOrd="0" parTransId="{0A5EF549-FC96-4246-A84A-CADA9FB64087}" sibTransId="{64181483-E2F8-417B-BC89-60212E51A8B1}"/>
    <dgm:cxn modelId="{109CCC9B-C0A4-44BC-8BBA-56A8CE7272B8}" type="presOf" srcId="{4E54283D-AFD9-41BC-8BC7-8E00FF4E4197}" destId="{11A38755-F5E6-4FC7-AA53-72D097ADD6D8}" srcOrd="0" destOrd="2" presId="urn:microsoft.com/office/officeart/2005/8/layout/list1"/>
    <dgm:cxn modelId="{7D08DEAA-14B0-48CD-9721-A894171336F1}" type="presOf" srcId="{0F7D6A7C-5E6A-4ECB-BB70-36F0BAE8DFD5}" destId="{08BE5CB0-2CEE-432C-9440-0A8BB4579819}" srcOrd="1" destOrd="0" presId="urn:microsoft.com/office/officeart/2005/8/layout/list1"/>
    <dgm:cxn modelId="{CFC20BBC-0D81-4D22-B03C-A5B12EB8D8DD}" srcId="{143C5E09-1475-4141-A90B-1ECE02361C4D}" destId="{3F258F87-B641-4237-974B-ED32F45B8E74}" srcOrd="0" destOrd="0" parTransId="{C68B0E0E-D000-4FC6-96B6-B1E89B6B8238}" sibTransId="{26DCBCD0-EE05-4145-87CD-1667DD625304}"/>
    <dgm:cxn modelId="{5F357DC3-7C36-44AF-830D-2BA3BEC188B7}" srcId="{0F7D6A7C-5E6A-4ECB-BB70-36F0BAE8DFD5}" destId="{B15E7D68-F033-40E2-847B-108EFC1158D8}" srcOrd="0" destOrd="0" parTransId="{0D6A5CE5-EF58-41EB-9AE7-C0D66DB750FB}" sibTransId="{A0162E01-4F99-49AF-BB9B-2BC518EE8333}"/>
    <dgm:cxn modelId="{D5AB78D3-ACC3-4F6B-82AA-35065795B506}" srcId="{B15E7D68-F033-40E2-847B-108EFC1158D8}" destId="{2E11E148-1959-4176-88F8-AA9719FF5791}" srcOrd="3" destOrd="0" parTransId="{D4B91A25-1AF4-46BA-8A65-2FE46C7B56C5}" sibTransId="{AAA672CF-24E1-43E5-A5FF-55F552BF3F88}"/>
    <dgm:cxn modelId="{9C4E57D7-3585-41F0-8408-A0E1A1BE2CE6}" srcId="{B15E7D68-F033-40E2-847B-108EFC1158D8}" destId="{A2E88A94-A82F-472D-ABEB-DCD61D87C7D6}" srcOrd="2" destOrd="0" parTransId="{F67C50DB-DE93-41CA-9639-53CAAFC1CC01}" sibTransId="{0CC2B836-314B-46EA-AD19-87EB36800B61}"/>
    <dgm:cxn modelId="{1D1D41DE-6CFC-45FE-888D-F59D13A60848}" type="presOf" srcId="{EB30AB7E-B343-459F-9C21-057526F039FA}" destId="{57123B1B-9002-428A-836E-D769477E835E}" srcOrd="0" destOrd="0" presId="urn:microsoft.com/office/officeart/2005/8/layout/list1"/>
    <dgm:cxn modelId="{F1E5AEDE-A774-4FAB-A810-C5EC997B1890}" type="presOf" srcId="{2E11E148-1959-4176-88F8-AA9719FF5791}" destId="{11A38755-F5E6-4FC7-AA53-72D097ADD6D8}" srcOrd="0" destOrd="4" presId="urn:microsoft.com/office/officeart/2005/8/layout/list1"/>
    <dgm:cxn modelId="{0FD387E4-6C96-4F12-AC08-B25EF10143BE}" type="presOf" srcId="{B15E7D68-F033-40E2-847B-108EFC1158D8}" destId="{11A38755-F5E6-4FC7-AA53-72D097ADD6D8}" srcOrd="0" destOrd="0" presId="urn:microsoft.com/office/officeart/2005/8/layout/list1"/>
    <dgm:cxn modelId="{E0A96116-67F9-47EF-AC42-089AE34B62DB}" type="presParOf" srcId="{57123B1B-9002-428A-836E-D769477E835E}" destId="{99FD11E6-2A74-47F1-96F8-130897FC9A51}" srcOrd="0" destOrd="0" presId="urn:microsoft.com/office/officeart/2005/8/layout/list1"/>
    <dgm:cxn modelId="{153F045B-CF33-4F02-AD8C-2B7AAA922B84}" type="presParOf" srcId="{99FD11E6-2A74-47F1-96F8-130897FC9A51}" destId="{C4573DA7-9AFE-4BE3-ACF8-397E2DF2CDC7}" srcOrd="0" destOrd="0" presId="urn:microsoft.com/office/officeart/2005/8/layout/list1"/>
    <dgm:cxn modelId="{BB311A65-8093-4706-A4C1-BC159FDB4404}" type="presParOf" srcId="{99FD11E6-2A74-47F1-96F8-130897FC9A51}" destId="{5AA0AF78-CEE0-4F9B-9D6D-1193AF90238A}" srcOrd="1" destOrd="0" presId="urn:microsoft.com/office/officeart/2005/8/layout/list1"/>
    <dgm:cxn modelId="{9841EE03-FBB0-4122-8F49-A23704D51573}" type="presParOf" srcId="{57123B1B-9002-428A-836E-D769477E835E}" destId="{046BC6B2-096D-4D7B-9E86-77148AD0012C}" srcOrd="1" destOrd="0" presId="urn:microsoft.com/office/officeart/2005/8/layout/list1"/>
    <dgm:cxn modelId="{34AA6F47-5383-4FCA-9C86-2D0127D6B73A}" type="presParOf" srcId="{57123B1B-9002-428A-836E-D769477E835E}" destId="{A82525CB-32CB-4770-8E95-C7D158E15FFA}" srcOrd="2" destOrd="0" presId="urn:microsoft.com/office/officeart/2005/8/layout/list1"/>
    <dgm:cxn modelId="{8965DCE9-A3F2-4809-A114-B45362B0350B}" type="presParOf" srcId="{57123B1B-9002-428A-836E-D769477E835E}" destId="{9BC73219-334B-44C9-ACDB-F1F3CBE21412}" srcOrd="3" destOrd="0" presId="urn:microsoft.com/office/officeart/2005/8/layout/list1"/>
    <dgm:cxn modelId="{76487DEB-F56F-4E27-8ACC-BEED6CED0B7A}" type="presParOf" srcId="{57123B1B-9002-428A-836E-D769477E835E}" destId="{F9DBAD07-736F-45ED-98BB-EFEE2E162A38}" srcOrd="4" destOrd="0" presId="urn:microsoft.com/office/officeart/2005/8/layout/list1"/>
    <dgm:cxn modelId="{CBE9D806-34C9-4C7F-8A5C-AE559681F250}" type="presParOf" srcId="{F9DBAD07-736F-45ED-98BB-EFEE2E162A38}" destId="{92A12974-D384-49C4-BCAD-0AB10D9335AE}" srcOrd="0" destOrd="0" presId="urn:microsoft.com/office/officeart/2005/8/layout/list1"/>
    <dgm:cxn modelId="{6B04AA3B-CD95-4C64-B729-F6077B9D1D08}" type="presParOf" srcId="{F9DBAD07-736F-45ED-98BB-EFEE2E162A38}" destId="{08BE5CB0-2CEE-432C-9440-0A8BB4579819}" srcOrd="1" destOrd="0" presId="urn:microsoft.com/office/officeart/2005/8/layout/list1"/>
    <dgm:cxn modelId="{53BD5F54-6316-44F1-8597-DE533B07FFB8}" type="presParOf" srcId="{57123B1B-9002-428A-836E-D769477E835E}" destId="{935C9C36-9FAF-4E6E-83FF-66D312301642}" srcOrd="5" destOrd="0" presId="urn:microsoft.com/office/officeart/2005/8/layout/list1"/>
    <dgm:cxn modelId="{2BEB8AA7-E879-4BD4-A844-4A751CB60B22}" type="presParOf" srcId="{57123B1B-9002-428A-836E-D769477E835E}" destId="{11A38755-F5E6-4FC7-AA53-72D097ADD6D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525CB-32CB-4770-8E95-C7D158E15FFA}">
      <dsp:nvSpPr>
        <dsp:cNvPr id="0" name=""/>
        <dsp:cNvSpPr/>
      </dsp:nvSpPr>
      <dsp:spPr>
        <a:xfrm>
          <a:off x="0" y="295924"/>
          <a:ext cx="8688806" cy="211403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348" tIns="645668" rIns="674348"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latin typeface="Arial" panose="020B0604020202020204" pitchFamily="34" charset="0"/>
              <a:cs typeface="Arial" panose="020B0604020202020204" pitchFamily="34" charset="0"/>
            </a:rPr>
            <a:t>Legal Requirement</a:t>
          </a:r>
        </a:p>
        <a:p>
          <a:pPr marL="342900" lvl="2"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There is a requirement to regularly review occupational standards and related assessment plans </a:t>
          </a:r>
          <a:endParaRPr lang="en-US" sz="1800" kern="1200" dirty="0">
            <a:latin typeface="Arial" panose="020B0604020202020204" pitchFamily="34" charset="0"/>
            <a:cs typeface="Arial" panose="020B0604020202020204" pitchFamily="34" charset="0"/>
          </a:endParaRPr>
        </a:p>
        <a:p>
          <a:pPr marL="342900" lvl="2"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To identify where an occupational standard has changed and an amendment or withdrawal is required</a:t>
          </a:r>
        </a:p>
      </dsp:txBody>
      <dsp:txXfrm>
        <a:off x="0" y="295924"/>
        <a:ext cx="8688806" cy="2114038"/>
      </dsp:txXfrm>
    </dsp:sp>
    <dsp:sp modelId="{5AA0AF78-CEE0-4F9B-9D6D-1193AF90238A}">
      <dsp:nvSpPr>
        <dsp:cNvPr id="0" name=""/>
        <dsp:cNvSpPr/>
      </dsp:nvSpPr>
      <dsp:spPr>
        <a:xfrm>
          <a:off x="229601" y="10319"/>
          <a:ext cx="2119755" cy="67934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91" tIns="0" rIns="229891"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What?</a:t>
          </a:r>
        </a:p>
      </dsp:txBody>
      <dsp:txXfrm>
        <a:off x="262764" y="43482"/>
        <a:ext cx="2053429" cy="613021"/>
      </dsp:txXfrm>
    </dsp:sp>
    <dsp:sp modelId="{11A38755-F5E6-4FC7-AA53-72D097ADD6D8}">
      <dsp:nvSpPr>
        <dsp:cNvPr id="0" name=""/>
        <dsp:cNvSpPr/>
      </dsp:nvSpPr>
      <dsp:spPr>
        <a:xfrm>
          <a:off x="0" y="2497238"/>
          <a:ext cx="8688806" cy="2122783"/>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348" tIns="645668" rIns="674348" bIns="128016"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latin typeface="Arial" panose="020B0604020202020204" pitchFamily="34" charset="0"/>
              <a:cs typeface="Arial" panose="020B0604020202020204" pitchFamily="34" charset="0"/>
            </a:rPr>
            <a:t>Ensure apprenticeship standards are:</a:t>
          </a:r>
          <a:endParaRPr lang="en-US" sz="1800" b="1" kern="1200" dirty="0">
            <a:latin typeface="Arial" panose="020B0604020202020204" pitchFamily="34" charset="0"/>
            <a:cs typeface="Arial" panose="020B0604020202020204" pitchFamily="34" charset="0"/>
          </a:endParaRPr>
        </a:p>
        <a:p>
          <a:pPr marL="342900" lvl="2" indent="-171450" algn="l" defTabSz="800100">
            <a:lnSpc>
              <a:spcPct val="90000"/>
            </a:lnSpc>
            <a:spcBef>
              <a:spcPct val="0"/>
            </a:spcBef>
            <a:spcAft>
              <a:spcPct val="15000"/>
            </a:spcAft>
            <a:buChar char="•"/>
          </a:pPr>
          <a:r>
            <a:rPr lang="en-GB" sz="1800" b="0" kern="1200" dirty="0">
              <a:latin typeface="Arial" panose="020B0604020202020204" pitchFamily="34" charset="0"/>
              <a:cs typeface="Arial" panose="020B0604020202020204" pitchFamily="34" charset="0"/>
            </a:rPr>
            <a:t>High quality</a:t>
          </a:r>
          <a:endParaRPr lang="en-US" sz="1800" b="1" kern="1200" dirty="0">
            <a:latin typeface="Arial" panose="020B0604020202020204" pitchFamily="34" charset="0"/>
            <a:cs typeface="Arial" panose="020B0604020202020204" pitchFamily="34" charset="0"/>
          </a:endParaRPr>
        </a:p>
        <a:p>
          <a:pPr marL="342900" lvl="2" indent="-171450" algn="l" defTabSz="800100">
            <a:lnSpc>
              <a:spcPct val="90000"/>
            </a:lnSpc>
            <a:spcBef>
              <a:spcPct val="0"/>
            </a:spcBef>
            <a:spcAft>
              <a:spcPct val="15000"/>
            </a:spcAft>
            <a:buChar char="•"/>
          </a:pPr>
          <a:r>
            <a:rPr lang="en-GB" sz="1800" b="0" kern="1200" dirty="0">
              <a:latin typeface="Arial" panose="020B0604020202020204" pitchFamily="34" charset="0"/>
              <a:cs typeface="Arial" panose="020B0604020202020204" pitchFamily="34" charset="0"/>
            </a:rPr>
            <a:t>Relevant and up to date</a:t>
          </a:r>
          <a:endParaRPr lang="en-US" sz="1800" b="1" kern="1200" dirty="0">
            <a:latin typeface="Arial" panose="020B0604020202020204" pitchFamily="34" charset="0"/>
            <a:cs typeface="Arial" panose="020B0604020202020204" pitchFamily="34" charset="0"/>
          </a:endParaRPr>
        </a:p>
        <a:p>
          <a:pPr marL="342900" lvl="2" indent="-171450" algn="l" defTabSz="80010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Are recognized and valued by employers</a:t>
          </a:r>
        </a:p>
        <a:p>
          <a:pPr marL="342900" lvl="2" indent="-171450" algn="l" defTabSz="800100">
            <a:lnSpc>
              <a:spcPct val="90000"/>
            </a:lnSpc>
            <a:spcBef>
              <a:spcPct val="0"/>
            </a:spcBef>
            <a:spcAft>
              <a:spcPct val="15000"/>
            </a:spcAft>
            <a:buChar char="•"/>
          </a:pPr>
          <a:r>
            <a:rPr lang="en-GB" sz="1800" b="0" kern="1200" dirty="0">
              <a:latin typeface="Arial" panose="020B0604020202020204" pitchFamily="34" charset="0"/>
              <a:cs typeface="Arial" panose="020B0604020202020204" pitchFamily="34" charset="0"/>
            </a:rPr>
            <a:t>Support apprentices to reach full occupational competence</a:t>
          </a:r>
          <a:endParaRPr lang="en-US" sz="1800" b="0" kern="1200" dirty="0">
            <a:latin typeface="Arial" panose="020B0604020202020204" pitchFamily="34" charset="0"/>
            <a:cs typeface="Arial" panose="020B0604020202020204" pitchFamily="34" charset="0"/>
          </a:endParaRPr>
        </a:p>
      </dsp:txBody>
      <dsp:txXfrm>
        <a:off x="0" y="2497238"/>
        <a:ext cx="8688806" cy="2122783"/>
      </dsp:txXfrm>
    </dsp:sp>
    <dsp:sp modelId="{08BE5CB0-2CEE-432C-9440-0A8BB4579819}">
      <dsp:nvSpPr>
        <dsp:cNvPr id="0" name=""/>
        <dsp:cNvSpPr/>
      </dsp:nvSpPr>
      <dsp:spPr>
        <a:xfrm>
          <a:off x="229601" y="2323197"/>
          <a:ext cx="2042573" cy="6301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91" tIns="0" rIns="229891"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Why?</a:t>
          </a:r>
        </a:p>
      </dsp:txBody>
      <dsp:txXfrm>
        <a:off x="260362" y="2353958"/>
        <a:ext cx="1981051" cy="5686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033131E-2F40-4138-8672-E13A93B1D3C1}" type="datetimeFigureOut">
              <a:rPr lang="en-GB" smtClean="0"/>
              <a:t>12/12/2019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3854A15-1254-4768-8B64-D9E1DBD590FF}" type="slidenum">
              <a:rPr lang="en-GB" smtClean="0"/>
              <a:t>‹#›</a:t>
            </a:fld>
            <a:endParaRPr lang="en-GB" dirty="0"/>
          </a:p>
        </p:txBody>
      </p:sp>
    </p:spTree>
    <p:extLst>
      <p:ext uri="{BB962C8B-B14F-4D97-AF65-F5344CB8AC3E}">
        <p14:creationId xmlns:p14="http://schemas.microsoft.com/office/powerpoint/2010/main" val="425264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854A15-1254-4768-8B64-D9E1DBD590FF}" type="slidenum">
              <a:rPr lang="en-GB" smtClean="0"/>
              <a:t>1</a:t>
            </a:fld>
            <a:endParaRPr lang="en-GB" dirty="0"/>
          </a:p>
        </p:txBody>
      </p:sp>
    </p:spTree>
    <p:extLst>
      <p:ext uri="{BB962C8B-B14F-4D97-AF65-F5344CB8AC3E}">
        <p14:creationId xmlns:p14="http://schemas.microsoft.com/office/powerpoint/2010/main" val="20788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854A15-1254-4768-8B64-D9E1DBD590FF}" type="slidenum">
              <a:rPr lang="en-GB" smtClean="0"/>
              <a:t>2</a:t>
            </a:fld>
            <a:endParaRPr lang="en-GB" dirty="0"/>
          </a:p>
        </p:txBody>
      </p:sp>
    </p:spTree>
    <p:extLst>
      <p:ext uri="{BB962C8B-B14F-4D97-AF65-F5344CB8AC3E}">
        <p14:creationId xmlns:p14="http://schemas.microsoft.com/office/powerpoint/2010/main" val="56387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review of the Engineering and Manufacturing  occupational map to ensure it is an accurate reflection of the technical occupations in this sector.</a:t>
            </a:r>
          </a:p>
          <a:p>
            <a:endParaRPr lang="en-GB" dirty="0"/>
          </a:p>
          <a:p>
            <a:r>
              <a:rPr lang="en-GB" dirty="0"/>
              <a:t>Aim - To review the Route and ensure that the occupations match the needs of employers now and in the future. </a:t>
            </a:r>
          </a:p>
          <a:p>
            <a:endParaRPr lang="en-GB" dirty="0"/>
          </a:p>
          <a:p>
            <a:r>
              <a:rPr lang="en-GB" dirty="0"/>
              <a:t>Principles – Employer led, Consultative, Thorough approach, Improve quality for the benefit of all, Sensible pace of changes</a:t>
            </a:r>
          </a:p>
          <a:p>
            <a:endParaRPr lang="en-GB" dirty="0"/>
          </a:p>
          <a:p>
            <a:r>
              <a:rPr lang="en-GB" dirty="0"/>
              <a:t>The map shows the technical occupations in the Engineering and Manufacturing route that are suitable for apprenticeships and/or T-Levels, according to the Occupation Requirements. Occupations are grouped into clusters where they share similar knowledge, skills and behaviour and are of broadly the same level.</a:t>
            </a:r>
          </a:p>
          <a:p>
            <a:endParaRPr lang="en-GB" dirty="0"/>
          </a:p>
          <a:p>
            <a:r>
              <a:rPr lang="en-GB" dirty="0"/>
              <a:t>Consultation will run for 12 weeks from 16</a:t>
            </a:r>
            <a:r>
              <a:rPr lang="en-GB" baseline="30000" dirty="0"/>
              <a:t>th</a:t>
            </a:r>
            <a:r>
              <a:rPr lang="en-GB" dirty="0"/>
              <a:t> October 2019 till 8</a:t>
            </a:r>
            <a:r>
              <a:rPr lang="en-GB" baseline="30000" dirty="0"/>
              <a:t>th</a:t>
            </a:r>
            <a:r>
              <a:rPr lang="en-GB" dirty="0"/>
              <a:t> January 2020</a:t>
            </a:r>
          </a:p>
          <a:p>
            <a:endParaRPr lang="en-GB" dirty="0"/>
          </a:p>
          <a:p>
            <a:r>
              <a:rPr lang="en-GB" dirty="0"/>
              <a:t>Review will include 59 apprenticeship standards across 3 occupational routes:</a:t>
            </a:r>
          </a:p>
          <a:p>
            <a:endParaRPr lang="en-GB" dirty="0"/>
          </a:p>
          <a:p>
            <a:r>
              <a:rPr lang="en-GB" b="1" dirty="0"/>
              <a:t>Engineering Design and Development Pathway -</a:t>
            </a:r>
            <a:r>
              <a:rPr lang="en-GB" dirty="0"/>
              <a:t> ST0010 – Aerospace Engineer, ST0151 – Embedded Electronic Systems Design and Development Engineer, ST0164 – Engineering Design and Draughtsperson, ST0456 – Postgraduate Engineer, ST0153 – Power Engineer, ST0027 – Product Design and Development Engineer</a:t>
            </a:r>
          </a:p>
          <a:p>
            <a:endParaRPr lang="en-GB" dirty="0"/>
          </a:p>
          <a:p>
            <a:r>
              <a:rPr lang="en-GB" b="1" dirty="0"/>
              <a:t>Engineering, Manufacturing and Process Control Pathway -</a:t>
            </a:r>
            <a:r>
              <a:rPr lang="en-GB" dirty="0"/>
              <a:t> ST0393 – Advanced Dairy Technologist, ST0059 – Boat Builder, ST0094 – Composites Technician, ST0023 – Control/ Technical Support Engineer, ST0024 – Electrical/ Electronic Technical Support Engineer, ST0475 – Electrical Power Networks Engineer, ST0457 – Engineering Technician, ST0199 – Food and Drink Process Operator, ST0196 – Food and Drink Advanced Process Operator, ST0203 – Furniture Manufacturer, ST0349 – General Welder (Arc Process), ST0420 – Lean Manufacturing Operative, ST0025 – Manufacturing Engineer, ST0144 – Mineral Processing Mobile and Static Plant Operator, ST0369 – Non-Destructive Testing Engineer, ST0288 – Non-Destructive Testing Engineering Technician, ST0358 – Non-Destructive Testing Operator, ST0290 – Nuclear Health Physics Monitor, ST0289 – Nuclear Scientist and Nuclear Engineer, ST0291 – Nuclear Operative, ST0380 – Nuclear Technician, ST0292 – Nuclear Welding Inspection Technician, ST0296 – Papermaker, ST0309 – Print Technician, ST0407 – Process Automation Engineer, ST0163 – Project Controls Technician, ST0250 – Science Manufacturing Technician, ST0422 – Science Manufacturing Process Operative, ST0604 – Textile Care Operative, ST0458 – Textile Manufacturing Operative</a:t>
            </a:r>
          </a:p>
          <a:p>
            <a:endParaRPr lang="en-GB" dirty="0"/>
          </a:p>
          <a:p>
            <a:r>
              <a:rPr lang="en-GB" b="1" dirty="0"/>
              <a:t>Maintenance, Installation and Repair Pathway -</a:t>
            </a:r>
            <a:r>
              <a:rPr lang="en-GB" dirty="0"/>
              <a:t> ST0352 – Accident Repair Technician, ST0019 – Aircraft Maintenance Certifying Technician/ Engineer, ST0014 – Aviation Maintenance Mechanic (Military), ST0067 – Bus and Coach Engineering Technician, ST0157 – Electrical Power Protection and Plant Commissioning </a:t>
            </a:r>
            <a:r>
              <a:rPr lang="en-GB" dirty="0" err="1"/>
              <a:t>Eng</a:t>
            </a:r>
            <a:r>
              <a:rPr lang="en-GB" dirty="0"/>
              <a:t>, ST0195 – Food and Drink Maintenance Engineer, ST0068 – Heavy Vehicle Service and Maintenance Technician, ST0528 – High Speed Rail and Infrastructure Technician, ST0154 – Maintenance and Operations Engineering Technician, ST0156 – Power Network Craftsperson, ST0495 – Rail and Rail Systems Engineer, ST0497 – Rail and Rail Systems Principal Engineer, ST0496 – Rail and Rail Systems Senior Engineer, ST0316 – Rail Engineering Advanced Technician, ST0318 – Rail Engineering Technician, ST0317 – Rail Engineering Operative, ST0322 – Refrigeration Air Conditioning and Heat Pump Engineering Tech, ST0066 – Road Transport Engineering Manager, ST0249 – Science Industry Maintenance Technician, ST0498 – Specialist Tyre Operative, ST0015 – Survival Equipment Fitter (Military), ST0159 – Utilities Engineering Technician, ST0160 – Water Process Technician</a:t>
            </a:r>
          </a:p>
          <a:p>
            <a:endParaRPr lang="en-GB" dirty="0"/>
          </a:p>
          <a:p>
            <a:r>
              <a:rPr lang="en-GB" dirty="0"/>
              <a:t>The announcement of this review follows the successful completion of the Digital Route Review, the first of its kind, in May 2019, this led to 12 standards in the digital sector being cut down to nine.</a:t>
            </a:r>
          </a:p>
          <a:p>
            <a:endParaRPr lang="en-GB" dirty="0"/>
          </a:p>
          <a:p>
            <a:r>
              <a:rPr lang="en-GB" dirty="0"/>
              <a:t>Digital Route Review Outcome</a:t>
            </a:r>
          </a:p>
          <a:p>
            <a:pPr marL="171450" indent="-171450">
              <a:buFont typeface="Arial" panose="020B0604020202020204" pitchFamily="34" charset="0"/>
              <a:buChar char="•"/>
            </a:pPr>
            <a:r>
              <a:rPr lang="en-GB" dirty="0"/>
              <a:t>Established the future direction of the Digital Route, by updating the occupational map to better reflect technical occupations. </a:t>
            </a:r>
          </a:p>
          <a:p>
            <a:pPr marL="171450" indent="-171450">
              <a:buFont typeface="Arial" panose="020B0604020202020204" pitchFamily="34" charset="0"/>
              <a:buChar char="•"/>
            </a:pPr>
            <a:r>
              <a:rPr lang="en-GB" dirty="0"/>
              <a:t>Six standards revised to ensure they are relevant and up to date.</a:t>
            </a:r>
          </a:p>
          <a:p>
            <a:pPr marL="171450" indent="-171450">
              <a:buFont typeface="Arial" panose="020B0604020202020204" pitchFamily="34" charset="0"/>
              <a:buChar char="•"/>
            </a:pPr>
            <a:r>
              <a:rPr lang="en-GB" dirty="0"/>
              <a:t>Three standards withdrawn and some of the content incorporated into revised standards</a:t>
            </a:r>
          </a:p>
          <a:p>
            <a:pPr marL="171450" indent="-171450">
              <a:buFont typeface="Arial" panose="020B0604020202020204" pitchFamily="34" charset="0"/>
              <a:buChar char="•"/>
            </a:pPr>
            <a:r>
              <a:rPr lang="en-GB" dirty="0"/>
              <a:t>Institute to trial and measure the impact that gender neutral language has on the take up of the digital apprenticeships</a:t>
            </a:r>
          </a:p>
          <a:p>
            <a:endParaRPr lang="en-GB" dirty="0"/>
          </a:p>
          <a:p>
            <a:r>
              <a:rPr lang="en-GB" dirty="0"/>
              <a:t>Key Learning </a:t>
            </a:r>
          </a:p>
          <a:p>
            <a:pPr marL="171450" indent="-171450">
              <a:buFont typeface="Arial" panose="020B0604020202020204" pitchFamily="34" charset="0"/>
              <a:buChar char="•"/>
            </a:pPr>
            <a:r>
              <a:rPr lang="en-GB" dirty="0"/>
              <a:t>Ongoing engagement with Trailblazers is key: to ensure you  are ready to participate in the review process and respond to review recommendations </a:t>
            </a:r>
          </a:p>
          <a:p>
            <a:pPr marL="171450" indent="-171450">
              <a:buFont typeface="Arial" panose="020B0604020202020204" pitchFamily="34" charset="0"/>
              <a:buChar char="•"/>
            </a:pPr>
            <a:r>
              <a:rPr lang="en-GB" dirty="0"/>
              <a:t>Occupational maps should be at the heart of the process: to help us keep in mind the Route as a whole.</a:t>
            </a:r>
          </a:p>
          <a:p>
            <a:pPr marL="171450" indent="-171450">
              <a:buFont typeface="Arial" panose="020B0604020202020204" pitchFamily="34" charset="0"/>
              <a:buChar char="•"/>
            </a:pPr>
            <a:r>
              <a:rPr lang="en-GB" dirty="0"/>
              <a:t>More targeted communications: aligned to the needs of employers, apprentices, providers and other stakeholders.</a:t>
            </a:r>
          </a:p>
          <a:p>
            <a:pPr marL="171450" indent="-171450">
              <a:buFont typeface="Arial" panose="020B0604020202020204" pitchFamily="34" charset="0"/>
              <a:buChar char="•"/>
            </a:pPr>
            <a:r>
              <a:rPr lang="en-GB" dirty="0"/>
              <a:t>Enhanced use of data: to be deployed more comprehensively to assess the performance of apprenticeship standards.</a:t>
            </a:r>
          </a:p>
          <a:p>
            <a:endParaRPr lang="en-GB" dirty="0"/>
          </a:p>
          <a:p>
            <a:r>
              <a:rPr lang="en-GB" b="1" dirty="0"/>
              <a:t>The reviews should ensure that the occupational route map and apprenticeships are future focused, fill real gaps in industry, produce highly skilled people for highly skilled jobs, are manageable for providers</a:t>
            </a:r>
          </a:p>
          <a:p>
            <a:endParaRPr lang="en-GB" dirty="0"/>
          </a:p>
        </p:txBody>
      </p:sp>
      <p:sp>
        <p:nvSpPr>
          <p:cNvPr id="4" name="Slide Number Placeholder 3"/>
          <p:cNvSpPr>
            <a:spLocks noGrp="1"/>
          </p:cNvSpPr>
          <p:nvPr>
            <p:ph type="sldNum" sz="quarter" idx="10"/>
          </p:nvPr>
        </p:nvSpPr>
        <p:spPr/>
        <p:txBody>
          <a:bodyPr/>
          <a:lstStyle/>
          <a:p>
            <a:fld id="{F3854A15-1254-4768-8B64-D9E1DBD590FF}" type="slidenum">
              <a:rPr lang="en-GB" smtClean="0"/>
              <a:t>3</a:t>
            </a:fld>
            <a:endParaRPr lang="en-GB" dirty="0"/>
          </a:p>
        </p:txBody>
      </p:sp>
    </p:spTree>
    <p:extLst>
      <p:ext uri="{BB962C8B-B14F-4D97-AF65-F5344CB8AC3E}">
        <p14:creationId xmlns:p14="http://schemas.microsoft.com/office/powerpoint/2010/main" val="262641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in line with the Institute’s overarching policy for the reform programme which set about replacing the now-defunct apprenticeship frameworks with standards. A measure which sought to address the widely-held criticism that employer’s skills requirements were not being met under the old model. Dr Graham </a:t>
            </a:r>
            <a:r>
              <a:rPr lang="en-GB" dirty="0" err="1"/>
              <a:t>Honeyman</a:t>
            </a:r>
            <a:r>
              <a:rPr lang="en-GB" dirty="0"/>
              <a:t> CBE, Route Panel Chair for the Engineering and Manufacturing sector, said:</a:t>
            </a:r>
          </a:p>
          <a:p>
            <a:endParaRPr lang="en-GB" dirty="0"/>
          </a:p>
          <a:p>
            <a:r>
              <a:rPr lang="en-GB" dirty="0"/>
              <a:t>“It’s great that the review of Engineering and manufacturing Route Review has now been launched. The importance of apprenticeships is huge – they are training the next generation to help ensure that British engineering and manufacturing thrive for years to come. It is vital that we make sure that apprenticeships are fit for businesses looking to develop young talent, which is why I would like to urge as many people as possible to take part in this consultation and support the vital review.”</a:t>
            </a:r>
          </a:p>
          <a:p>
            <a:endParaRPr lang="en-GB" dirty="0"/>
          </a:p>
          <a:p>
            <a:r>
              <a:rPr lang="en-GB" dirty="0"/>
              <a:t>Jacqueline Hall, Head of Skills Policy for </a:t>
            </a:r>
            <a:r>
              <a:rPr lang="en-GB" dirty="0" err="1"/>
              <a:t>Semta</a:t>
            </a:r>
            <a:r>
              <a:rPr lang="en-GB" dirty="0"/>
              <a:t> also welcomed the news:</a:t>
            </a:r>
          </a:p>
          <a:p>
            <a:endParaRPr lang="en-GB" dirty="0"/>
          </a:p>
          <a:p>
            <a:r>
              <a:rPr lang="en-GB" dirty="0"/>
              <a:t>“The potential impact arising from the outcome of this review should not be underestimated. As the backbone of the UK’s economy, the consultation’s findings and subsequent review recommendations for the sector will be transformative. Not just here, but across the globe where British Engineering and Manufacturing are rightly regarded as leaders in education and innovation. At a time when Industry 4.0 is revolutionising the way we work and learn, this review is both timely and crucial. I encourage all our friends and colleagues to have their say, and in so doing, a stake in building a better future for us all. Because Engineering and Manufacturing hold the greatest potential for solving the most urgent challenges facing our society and our planet.”</a:t>
            </a:r>
          </a:p>
          <a:p>
            <a:endParaRPr lang="en-GB" dirty="0"/>
          </a:p>
        </p:txBody>
      </p:sp>
      <p:sp>
        <p:nvSpPr>
          <p:cNvPr id="4" name="Slide Number Placeholder 3"/>
          <p:cNvSpPr>
            <a:spLocks noGrp="1"/>
          </p:cNvSpPr>
          <p:nvPr>
            <p:ph type="sldNum" sz="quarter" idx="5"/>
          </p:nvPr>
        </p:nvSpPr>
        <p:spPr/>
        <p:txBody>
          <a:bodyPr/>
          <a:lstStyle/>
          <a:p>
            <a:fld id="{F3854A15-1254-4768-8B64-D9E1DBD590FF}" type="slidenum">
              <a:rPr lang="en-GB" smtClean="0"/>
              <a:t>4</a:t>
            </a:fld>
            <a:endParaRPr lang="en-GB" dirty="0"/>
          </a:p>
        </p:txBody>
      </p:sp>
    </p:spTree>
    <p:extLst>
      <p:ext uri="{BB962C8B-B14F-4D97-AF65-F5344CB8AC3E}">
        <p14:creationId xmlns:p14="http://schemas.microsoft.com/office/powerpoint/2010/main" val="148226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Occupational standards and their related assessment plans are required to be reviewed regularly – most standards are planned for review every 3 years.</a:t>
            </a:r>
          </a:p>
          <a:p>
            <a:endParaRPr lang="en-GB" dirty="0"/>
          </a:p>
          <a:p>
            <a:r>
              <a:rPr lang="en-GB" dirty="0"/>
              <a:t>Identify changes to standards and make amendments to ensure they are aligned to the latest occupational requirements, this may be as  a result of technological, industry, regulatory changes.</a:t>
            </a:r>
          </a:p>
          <a:p>
            <a:endParaRPr lang="en-GB" dirty="0"/>
          </a:p>
          <a:p>
            <a:r>
              <a:rPr lang="en-GB" dirty="0"/>
              <a:t>Withdrawal of standards that are not fit for purpose, do not align to industry needs or if there has been no uptake within the relevant sector.</a:t>
            </a:r>
          </a:p>
          <a:p>
            <a:endParaRPr lang="en-GB" dirty="0"/>
          </a:p>
          <a:p>
            <a:endParaRPr lang="en-GB" dirty="0"/>
          </a:p>
        </p:txBody>
      </p:sp>
      <p:sp>
        <p:nvSpPr>
          <p:cNvPr id="4" name="Slide Number Placeholder 3"/>
          <p:cNvSpPr>
            <a:spLocks noGrp="1"/>
          </p:cNvSpPr>
          <p:nvPr>
            <p:ph type="sldNum" sz="quarter" idx="10"/>
          </p:nvPr>
        </p:nvSpPr>
        <p:spPr/>
        <p:txBody>
          <a:bodyPr/>
          <a:lstStyle/>
          <a:p>
            <a:fld id="{F3854A15-1254-4768-8B64-D9E1DBD590FF}"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405405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will run from September 2019 till Winter 2021/22 and has 5 stages</a:t>
            </a:r>
          </a:p>
          <a:p>
            <a:endParaRPr lang="en-GB" dirty="0"/>
          </a:p>
          <a:p>
            <a:pPr marL="171450" indent="-171450">
              <a:buFont typeface="Arial" panose="020B0604020202020204" pitchFamily="34" charset="0"/>
              <a:buChar char="•"/>
            </a:pPr>
            <a:r>
              <a:rPr lang="en-GB" dirty="0"/>
              <a:t>Preparation stage is complete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Consult – October 2019 and will run till January 2020</a:t>
            </a:r>
          </a:p>
          <a:p>
            <a:pPr marL="0" indent="0">
              <a:buFont typeface="Arial" panose="020B0604020202020204" pitchFamily="34" charset="0"/>
              <a:buNone/>
            </a:pPr>
            <a:r>
              <a:rPr lang="en-GB" dirty="0"/>
              <a:t>Institute Actions</a:t>
            </a:r>
          </a:p>
          <a:p>
            <a:pPr marL="171450" indent="-171450">
              <a:buFont typeface="Arial" panose="020B0604020202020204" pitchFamily="34" charset="0"/>
              <a:buChar char="•"/>
            </a:pPr>
            <a:r>
              <a:rPr lang="en-GB" dirty="0"/>
              <a:t>On-line consultation </a:t>
            </a:r>
          </a:p>
          <a:p>
            <a:pPr marL="171450" indent="-171450">
              <a:buFont typeface="Arial" panose="020B0604020202020204" pitchFamily="34" charset="0"/>
              <a:buChar char="•"/>
            </a:pPr>
            <a:r>
              <a:rPr lang="en-GB" dirty="0"/>
              <a:t>Consult via stakeholder events and meetings</a:t>
            </a:r>
          </a:p>
          <a:p>
            <a:pPr marL="171450" indent="-171450">
              <a:buFont typeface="Arial" panose="020B0604020202020204" pitchFamily="34" charset="0"/>
              <a:buChar char="•"/>
            </a:pPr>
            <a:r>
              <a:rPr lang="en-GB" dirty="0"/>
              <a:t>Hold regional workshops to engage SMEs</a:t>
            </a:r>
          </a:p>
          <a:p>
            <a:pPr marL="171450" indent="-171450">
              <a:buFont typeface="Arial" panose="020B0604020202020204" pitchFamily="34" charset="0"/>
              <a:buChar char="•"/>
            </a:pPr>
            <a:r>
              <a:rPr lang="en-GB" dirty="0"/>
              <a:t>Launch SMS survey to gather apprentice feedback</a:t>
            </a:r>
          </a:p>
          <a:p>
            <a:pPr marL="171450" indent="-171450">
              <a:buFont typeface="Arial" panose="020B0604020202020204" pitchFamily="34" charset="0"/>
              <a:buChar char="•"/>
            </a:pPr>
            <a:r>
              <a:rPr lang="en-GB" dirty="0"/>
              <a:t>Commission peer review and World Skills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Trailblazer Group Actions</a:t>
            </a:r>
          </a:p>
          <a:p>
            <a:pPr marL="171450" indent="-171450">
              <a:buFont typeface="Arial" panose="020B0604020202020204" pitchFamily="34" charset="0"/>
              <a:buChar char="•"/>
            </a:pPr>
            <a:r>
              <a:rPr lang="en-GB" dirty="0"/>
              <a:t>Respond to consultation</a:t>
            </a:r>
          </a:p>
          <a:p>
            <a:pPr marL="171450" indent="-171450">
              <a:buFont typeface="Arial" panose="020B0604020202020204" pitchFamily="34" charset="0"/>
              <a:buChar char="•"/>
            </a:pPr>
            <a:r>
              <a:rPr lang="en-GB" dirty="0"/>
              <a:t>Promote consultation to your networks and apprentices</a:t>
            </a:r>
          </a:p>
          <a:p>
            <a:pPr marL="171450" indent="-171450">
              <a:buFont typeface="Arial" panose="020B0604020202020204" pitchFamily="34" charset="0"/>
              <a:buChar char="•"/>
            </a:pPr>
            <a:r>
              <a:rPr lang="en-GB" dirty="0"/>
              <a:t>Consider what updates could be made to your standards</a:t>
            </a:r>
          </a:p>
          <a:p>
            <a:pPr marL="171450" indent="-171450">
              <a:buFont typeface="Arial" panose="020B0604020202020204" pitchFamily="34" charset="0"/>
              <a:buChar char="•"/>
            </a:pPr>
            <a:r>
              <a:rPr lang="en-GB" dirty="0"/>
              <a:t>Email additional evidence to IFAREVIEW.ENGINEERINGANDMANUFACTURING@education.gov.uk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Evaluation - February 2020 once consultation stage is closed and will run till July 2020</a:t>
            </a:r>
          </a:p>
          <a:p>
            <a:pPr marL="0" indent="0">
              <a:buFont typeface="Arial" panose="020B0604020202020204" pitchFamily="34" charset="0"/>
              <a:buNone/>
            </a:pPr>
            <a:r>
              <a:rPr lang="en-GB" dirty="0"/>
              <a:t>Institute Actions</a:t>
            </a:r>
          </a:p>
          <a:p>
            <a:pPr marL="171450" indent="-171450">
              <a:buFont typeface="Arial" panose="020B0604020202020204" pitchFamily="34" charset="0"/>
              <a:buChar char="•"/>
            </a:pPr>
            <a:r>
              <a:rPr lang="en-GB" dirty="0"/>
              <a:t>Bring together feedback from consultation, SMS survey, consultation events, peer review, </a:t>
            </a:r>
            <a:r>
              <a:rPr lang="en-GB" dirty="0" err="1"/>
              <a:t>Worldskills</a:t>
            </a:r>
            <a:r>
              <a:rPr lang="en-GB" dirty="0"/>
              <a:t>, T-Level consultations</a:t>
            </a:r>
          </a:p>
          <a:p>
            <a:pPr marL="171450" indent="-171450">
              <a:buFont typeface="Arial" panose="020B0604020202020204" pitchFamily="34" charset="0"/>
              <a:buChar char="•"/>
            </a:pPr>
            <a:r>
              <a:rPr lang="en-GB" dirty="0"/>
              <a:t>Assess standards against Institute’s occupational requirements</a:t>
            </a:r>
          </a:p>
          <a:p>
            <a:pPr marL="171450" indent="-171450">
              <a:buFont typeface="Arial" panose="020B0604020202020204" pitchFamily="34" charset="0"/>
              <a:buChar char="•"/>
            </a:pPr>
            <a:r>
              <a:rPr lang="en-GB" dirty="0"/>
              <a:t>Discuss emerging findings with Trailblazers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Trailblazer Group Actions</a:t>
            </a:r>
          </a:p>
          <a:p>
            <a:pPr marL="171450" indent="-171450">
              <a:buFont typeface="Arial" panose="020B0604020202020204" pitchFamily="34" charset="0"/>
              <a:buChar char="•"/>
            </a:pPr>
            <a:r>
              <a:rPr lang="en-GB" dirty="0"/>
              <a:t>Comment on emerging findings</a:t>
            </a:r>
          </a:p>
          <a:p>
            <a:pPr marL="171450" indent="-171450">
              <a:buFont typeface="Arial" panose="020B0604020202020204" pitchFamily="34" charset="0"/>
              <a:buChar char="•"/>
            </a:pPr>
            <a:r>
              <a:rPr lang="en-GB" dirty="0"/>
              <a:t>Identify options for addressing key issues</a:t>
            </a:r>
          </a:p>
          <a:p>
            <a:pPr marL="171450" indent="-171450">
              <a:buFont typeface="Arial" panose="020B0604020202020204" pitchFamily="34" charset="0"/>
              <a:buChar char="•"/>
            </a:pPr>
            <a:r>
              <a:rPr lang="en-GB" dirty="0"/>
              <a:t>Assist with additional data gathering if needed</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Decision - July 2020 once evaluation has been completed and will run till Winter 2020/21</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Institute Actions</a:t>
            </a:r>
          </a:p>
          <a:p>
            <a:pPr marL="171450" indent="-171450">
              <a:buFont typeface="Arial" panose="020B0604020202020204" pitchFamily="34" charset="0"/>
              <a:buChar char="•"/>
            </a:pPr>
            <a:r>
              <a:rPr lang="en-GB" dirty="0"/>
              <a:t>Route Panels to consider Route as a whole and identify strategic principles</a:t>
            </a:r>
          </a:p>
          <a:p>
            <a:pPr marL="171450" indent="-171450">
              <a:buFont typeface="Arial" panose="020B0604020202020204" pitchFamily="34" charset="0"/>
              <a:buChar char="•"/>
            </a:pPr>
            <a:r>
              <a:rPr lang="en-GB" dirty="0"/>
              <a:t>Route Panel to consider draft recommendations</a:t>
            </a:r>
          </a:p>
          <a:p>
            <a:pPr marL="171450" indent="-171450">
              <a:buFont typeface="Arial" panose="020B0604020202020204" pitchFamily="34" charset="0"/>
              <a:buChar char="•"/>
            </a:pPr>
            <a:r>
              <a:rPr lang="en-GB" dirty="0"/>
              <a:t>Publish recommendations and updated Occupational Map</a:t>
            </a:r>
          </a:p>
          <a:p>
            <a:pPr marL="171450" indent="-171450">
              <a:buFont typeface="Arial" panose="020B0604020202020204" pitchFamily="34" charset="0"/>
              <a:buChar char="•"/>
            </a:pPr>
            <a:r>
              <a:rPr lang="en-GB" dirty="0"/>
              <a:t>Agree timeline for implementing recommendations with trailblazer groups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Trailblazer Actions</a:t>
            </a:r>
          </a:p>
          <a:p>
            <a:pPr marL="171450" indent="-171450">
              <a:buFont typeface="Arial" panose="020B0604020202020204" pitchFamily="34" charset="0"/>
              <a:buChar char="•"/>
            </a:pPr>
            <a:r>
              <a:rPr lang="en-GB" dirty="0"/>
              <a:t>Discuss direction of travel with Institute</a:t>
            </a:r>
          </a:p>
          <a:p>
            <a:pPr marL="171450" indent="-171450">
              <a:buFont typeface="Arial" panose="020B0604020202020204" pitchFamily="34" charset="0"/>
              <a:buChar char="•"/>
            </a:pPr>
            <a:r>
              <a:rPr lang="en-GB" dirty="0"/>
              <a:t>Consider how to take forward recommendations</a:t>
            </a:r>
          </a:p>
          <a:p>
            <a:pPr marL="171450" indent="-171450">
              <a:buFont typeface="Arial" panose="020B0604020202020204" pitchFamily="34" charset="0"/>
              <a:buChar char="•"/>
            </a:pPr>
            <a:r>
              <a:rPr lang="en-GB" dirty="0"/>
              <a:t>Agree timeline for implementing recommendations with Institute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Implementation stage will commence in Winter 2020/21 and with recommendations and changes being made before Winter 2021/22</a:t>
            </a:r>
          </a:p>
          <a:p>
            <a:pPr marL="0" indent="0">
              <a:buFont typeface="Arial" panose="020B0604020202020204" pitchFamily="34" charset="0"/>
              <a:buNone/>
            </a:pP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3854A15-1254-4768-8B64-D9E1DBD590FF}" type="slidenum">
              <a:rPr lang="en-GB" smtClean="0"/>
              <a:t>6</a:t>
            </a:fld>
            <a:endParaRPr lang="en-GB" dirty="0"/>
          </a:p>
        </p:txBody>
      </p:sp>
    </p:spTree>
    <p:extLst>
      <p:ext uri="{BB962C8B-B14F-4D97-AF65-F5344CB8AC3E}">
        <p14:creationId xmlns:p14="http://schemas.microsoft.com/office/powerpoint/2010/main" val="262641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proportionate, risk-based approach that is:</a:t>
            </a:r>
          </a:p>
          <a:p>
            <a:pPr marL="171450" indent="-171450">
              <a:buFont typeface="Arial" panose="020B0604020202020204" pitchFamily="34" charset="0"/>
              <a:buChar char="•"/>
            </a:pPr>
            <a:r>
              <a:rPr lang="en-GB" dirty="0"/>
              <a:t>Un-biased</a:t>
            </a:r>
          </a:p>
          <a:p>
            <a:pPr marL="171450" indent="-171450">
              <a:buFont typeface="Arial" panose="020B0604020202020204" pitchFamily="34" charset="0"/>
              <a:buChar char="•"/>
            </a:pPr>
            <a:r>
              <a:rPr lang="en-GB" dirty="0"/>
              <a:t>Focussed on the oldest apprenticeships</a:t>
            </a:r>
          </a:p>
          <a:p>
            <a:pPr marL="171450" indent="-171450">
              <a:buFont typeface="Arial" panose="020B0604020202020204" pitchFamily="34" charset="0"/>
              <a:buChar char="•"/>
            </a:pPr>
            <a:r>
              <a:rPr lang="en-GB" dirty="0"/>
              <a:t>Centred on the standard</a:t>
            </a:r>
          </a:p>
          <a:p>
            <a:endParaRPr lang="en-GB" dirty="0"/>
          </a:p>
        </p:txBody>
      </p:sp>
      <p:sp>
        <p:nvSpPr>
          <p:cNvPr id="4" name="Slide Number Placeholder 3"/>
          <p:cNvSpPr>
            <a:spLocks noGrp="1"/>
          </p:cNvSpPr>
          <p:nvPr>
            <p:ph type="sldNum" sz="quarter" idx="5"/>
          </p:nvPr>
        </p:nvSpPr>
        <p:spPr/>
        <p:txBody>
          <a:bodyPr/>
          <a:lstStyle/>
          <a:p>
            <a:fld id="{F3854A15-1254-4768-8B64-D9E1DBD590FF}" type="slidenum">
              <a:rPr lang="en-GB" smtClean="0"/>
              <a:t>7</a:t>
            </a:fld>
            <a:endParaRPr lang="en-GB" dirty="0"/>
          </a:p>
        </p:txBody>
      </p:sp>
    </p:spTree>
    <p:extLst>
      <p:ext uri="{BB962C8B-B14F-4D97-AF65-F5344CB8AC3E}">
        <p14:creationId xmlns:p14="http://schemas.microsoft.com/office/powerpoint/2010/main" val="227395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External consultation on the route (occupational map) &amp; standards in scope – Reponses to consultation questions</a:t>
            </a:r>
          </a:p>
          <a:p>
            <a:endParaRPr lang="en-GB" dirty="0"/>
          </a:p>
          <a:p>
            <a:r>
              <a:rPr lang="en-GB" dirty="0"/>
              <a:t>Apprentices feedback – Direct feedback from apprentices who are currently part of an apprenticeship or have completed an apprenticeship</a:t>
            </a:r>
          </a:p>
          <a:p>
            <a:endParaRPr lang="en-GB" dirty="0"/>
          </a:p>
          <a:p>
            <a:r>
              <a:rPr lang="en-GB" dirty="0"/>
              <a:t>Feedback from T-Level consultation – Reponses to consultation questions for all 3 Engineering and Manufacturing pathways – Design and Development, Maintenance Installation and Repair, Manufacturing Process and Control (Design and Development consultation has closed, awaiting confirmation of consultation launch date for Maintenance Installation and Repair and Manufacturing Process and Control</a:t>
            </a:r>
          </a:p>
          <a:p>
            <a:endParaRPr lang="en-GB" dirty="0"/>
          </a:p>
          <a:p>
            <a:r>
              <a:rPr lang="en-GB" dirty="0"/>
              <a:t>Data on route &amp; standards – User data and feedback on suitability of standard, including content and alignment to occupational role.</a:t>
            </a:r>
          </a:p>
          <a:p>
            <a:r>
              <a:rPr lang="en-GB" dirty="0"/>
              <a:t> </a:t>
            </a:r>
          </a:p>
          <a:p>
            <a:r>
              <a:rPr lang="en-GB" dirty="0"/>
              <a:t>Standards against Institute criteria – Does the standard align to the latest requirements as set out by the IFATE e.g. Duties within occupational role, Fully independent EPA, Mandated qualification requirements, Grading, Clarity for apprentices, EPAO’s, Employers and other interested parties, etc.</a:t>
            </a:r>
          </a:p>
          <a:p>
            <a:endParaRPr lang="en-GB" dirty="0"/>
          </a:p>
          <a:p>
            <a:r>
              <a:rPr lang="en-GB" dirty="0"/>
              <a:t>Analysis of occupational map to check for gaps and overlap – Are there any gaps within the occupations and content compared with industry/sector needs</a:t>
            </a:r>
          </a:p>
          <a:p>
            <a:endParaRPr lang="en-GB" dirty="0"/>
          </a:p>
          <a:p>
            <a:r>
              <a:rPr lang="en-GB" dirty="0"/>
              <a:t>Government priorities e.g. Industrial Strategy – Industry and sector needs alongside the need to address technological, industry and sector needs e.g. alignment to Industry 4.0, digitalisation, electrification, etc.</a:t>
            </a:r>
          </a:p>
          <a:p>
            <a:endParaRPr lang="en-GB" dirty="0"/>
          </a:p>
          <a:p>
            <a:r>
              <a:rPr lang="en-GB" dirty="0"/>
              <a:t>Standards reviewed by industry experts – Input and feedback from industry and sector experts to ensure the suitability of occupational route/standard for use across the wider sector, including large, medium and small employers.</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3854A15-1254-4768-8B64-D9E1DBD590FF}" type="slidenum">
              <a:rPr lang="en-GB" smtClean="0"/>
              <a:t>8</a:t>
            </a:fld>
            <a:endParaRPr lang="en-GB" dirty="0"/>
          </a:p>
        </p:txBody>
      </p:sp>
    </p:spTree>
    <p:extLst>
      <p:ext uri="{BB962C8B-B14F-4D97-AF65-F5344CB8AC3E}">
        <p14:creationId xmlns:p14="http://schemas.microsoft.com/office/powerpoint/2010/main" val="151374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nSpc>
                <a:spcPts val="3600"/>
              </a:lnSpc>
              <a:defRPr sz="36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B9841B-6036-6143-A8F6-AEE813272863}" type="datetimeFigureOut">
              <a:rPr lang="en-US" smtClean="0"/>
              <a:pPr/>
              <a:t>12/12/2019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F2DA22-502A-6347-BBBD-BF9A257DE8A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ctr"/>
          <a:lstStyle>
            <a:lvl1pPr algn="l">
              <a:lnSpc>
                <a:spcPts val="4000"/>
              </a:lnSpc>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B9841B-6036-6143-A8F6-AEE813272863}" type="datetimeFigureOut">
              <a:rPr lang="en-US" smtClean="0"/>
              <a:pPr/>
              <a:t>12/12/2019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F2DA22-502A-6347-BBBD-BF9A257DE8A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B9841B-6036-6143-A8F6-AEE813272863}" type="datetimeFigureOut">
              <a:rPr lang="en-US" smtClean="0"/>
              <a:pPr/>
              <a:t>12/12/2019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F2DA22-502A-6347-BBBD-BF9A257DE8A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lnSpc>
                <a:spcPts val="22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TITLE STYLE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lnSpc>
                <a:spcPts val="22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TITLE STYLE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2B9841B-6036-6143-A8F6-AEE813272863}" type="datetimeFigureOut">
              <a:rPr lang="en-US" smtClean="0"/>
              <a:pPr/>
              <a:t>12/12/2019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F2DA22-502A-6347-BBBD-BF9A257DE8A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ctr"/>
          <a:lstStyle>
            <a:lvl1pPr algn="l">
              <a:lnSpc>
                <a:spcPct val="100000"/>
              </a:lnSpc>
              <a:defRPr sz="2000" b="1" baseline="0"/>
            </a:lvl1pPr>
          </a:lstStyle>
          <a:p>
            <a:r>
              <a:rPr lang="en-GB" dirty="0"/>
              <a:t>CLICK TO EDIT MASTER TITLE STYLE</a:t>
            </a:r>
            <a:endParaRPr lang="en-US" dirty="0"/>
          </a:p>
        </p:txBody>
      </p:sp>
      <p:sp>
        <p:nvSpPr>
          <p:cNvPr id="3" name="Content Placeholder 2"/>
          <p:cNvSpPr>
            <a:spLocks noGrp="1"/>
          </p:cNvSpPr>
          <p:nvPr>
            <p:ph idx="1"/>
          </p:nvPr>
        </p:nvSpPr>
        <p:spPr>
          <a:xfrm>
            <a:off x="3575050" y="1543858"/>
            <a:ext cx="5111750" cy="45823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543858"/>
            <a:ext cx="3008313" cy="45823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tIns="0" bIns="72000" anchor="ctr"/>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1792288" y="1444989"/>
            <a:ext cx="5486400" cy="32825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SD1717 Semta Group PowerPoint Deck-v12.jpg"/>
          <p:cNvPicPr>
            <a:picLocks noChangeAspect="1"/>
          </p:cNvPicPr>
          <p:nvPr userDrawn="1"/>
        </p:nvPicPr>
        <p:blipFill>
          <a:blip r:embed="rId11"/>
          <a:stretch>
            <a:fillRect/>
          </a:stretch>
        </p:blipFill>
        <p:spPr>
          <a:xfrm>
            <a:off x="0" y="24141"/>
            <a:ext cx="9144000" cy="6858000"/>
          </a:xfrm>
          <a:prstGeom prst="rect">
            <a:avLst/>
          </a:prstGeom>
        </p:spPr>
      </p:pic>
      <p:sp>
        <p:nvSpPr>
          <p:cNvPr id="2" name="Title Placeholder 1"/>
          <p:cNvSpPr>
            <a:spLocks noGrp="1"/>
          </p:cNvSpPr>
          <p:nvPr>
            <p:ph type="title"/>
          </p:nvPr>
        </p:nvSpPr>
        <p:spPr>
          <a:xfrm>
            <a:off x="0" y="327764"/>
            <a:ext cx="6684750" cy="1048779"/>
          </a:xfrm>
          <a:prstGeom prst="rect">
            <a:avLst/>
          </a:prstGeom>
          <a:solidFill>
            <a:schemeClr val="tx2"/>
          </a:solidFill>
        </p:spPr>
        <p:txBody>
          <a:bodyPr vert="horz" lIns="360000" tIns="10800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Box 3">
            <a:extLst>
              <a:ext uri="{FF2B5EF4-FFF2-40B4-BE49-F238E27FC236}">
                <a16:creationId xmlns:a16="http://schemas.microsoft.com/office/drawing/2014/main" id="{6DAC0875-93E0-4F57-9A6E-745CBF5EFCA7}"/>
              </a:ext>
            </a:extLst>
          </p:cNvPr>
          <p:cNvSpPr txBox="1"/>
          <p:nvPr userDrawn="1"/>
        </p:nvSpPr>
        <p:spPr>
          <a:xfrm>
            <a:off x="2333105" y="6345570"/>
            <a:ext cx="1086197" cy="369332"/>
          </a:xfrm>
          <a:prstGeom prst="rect">
            <a:avLst/>
          </a:prstGeom>
          <a:solidFill>
            <a:schemeClr val="bg1">
              <a:lumMod val="75000"/>
            </a:schemeClr>
          </a:solidFill>
        </p:spPr>
        <p:txBody>
          <a:bodyPr wrap="square" rtlCol="0">
            <a:spAutoFit/>
          </a:bodyPr>
          <a:lstStyle/>
          <a:p>
            <a:endParaRPr lang="en-GB" dirty="0"/>
          </a:p>
        </p:txBody>
      </p:sp>
      <p:pic>
        <p:nvPicPr>
          <p:cNvPr id="6" name="Picture 5" descr="SSD1717 Semta Group PowerPoint Deck-v12.jpg">
            <a:extLst>
              <a:ext uri="{FF2B5EF4-FFF2-40B4-BE49-F238E27FC236}">
                <a16:creationId xmlns:a16="http://schemas.microsoft.com/office/drawing/2014/main" id="{90B1FAB2-F1B2-4053-9DFE-78C79E1AE4AE}"/>
              </a:ext>
            </a:extLst>
          </p:cNvPr>
          <p:cNvPicPr>
            <a:picLocks noChangeAspect="1"/>
          </p:cNvPicPr>
          <p:nvPr userDrawn="1"/>
        </p:nvPicPr>
        <p:blipFill rotWithShape="1">
          <a:blip r:embed="rId11"/>
          <a:srcRect l="37668" t="91074" r="28879" b="925"/>
          <a:stretch/>
        </p:blipFill>
        <p:spPr>
          <a:xfrm>
            <a:off x="2333105" y="6250370"/>
            <a:ext cx="3059084" cy="5486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lnSpc>
          <a:spcPts val="3200"/>
        </a:lnSpc>
        <a:spcBef>
          <a:spcPct val="0"/>
        </a:spcBef>
        <a:buNone/>
        <a:defRPr sz="3300" b="1" kern="1200" baseline="0">
          <a:solidFill>
            <a:schemeClr val="bg1"/>
          </a:solidFill>
          <a:latin typeface="Oswald Bold"/>
          <a:ea typeface="+mj-ea"/>
          <a:cs typeface="Oswald Bold"/>
        </a:defRPr>
      </a:lvl1pPr>
    </p:titleStyle>
    <p:bodyStyle>
      <a:lvl1pPr marL="342900" indent="-342900" algn="l" defTabSz="457200" rtl="0" eaLnBrk="1" latinLnBrk="0" hangingPunct="1">
        <a:spcBef>
          <a:spcPct val="20000"/>
        </a:spcBef>
        <a:buClr>
          <a:schemeClr val="tx2"/>
        </a:buClr>
        <a:buFont typeface="Arial"/>
        <a:buChar char="•"/>
        <a:defRPr sz="3200" b="0" i="0" kern="1200">
          <a:solidFill>
            <a:schemeClr val="tx1"/>
          </a:solidFill>
          <a:latin typeface="Oswald Light"/>
          <a:ea typeface="+mn-ea"/>
          <a:cs typeface="Oswald Light"/>
        </a:defRPr>
      </a:lvl1pPr>
      <a:lvl2pPr marL="742950" indent="-285750" algn="l" defTabSz="457200" rtl="0" eaLnBrk="1" latinLnBrk="0" hangingPunct="1">
        <a:spcBef>
          <a:spcPct val="20000"/>
        </a:spcBef>
        <a:buClr>
          <a:schemeClr val="tx2"/>
        </a:buClr>
        <a:buFont typeface="Arial"/>
        <a:buChar char="–"/>
        <a:defRPr sz="2800" b="0" i="0" kern="1200">
          <a:solidFill>
            <a:schemeClr val="tx1"/>
          </a:solidFill>
          <a:latin typeface="Oswald Light"/>
          <a:ea typeface="+mn-ea"/>
          <a:cs typeface="Oswald Light"/>
        </a:defRPr>
      </a:lvl2pPr>
      <a:lvl3pPr marL="1143000" indent="-228600" algn="l" defTabSz="457200" rtl="0" eaLnBrk="1" latinLnBrk="0" hangingPunct="1">
        <a:spcBef>
          <a:spcPct val="20000"/>
        </a:spcBef>
        <a:buClr>
          <a:schemeClr val="tx2"/>
        </a:buClr>
        <a:buFont typeface="Arial"/>
        <a:buChar char="•"/>
        <a:defRPr sz="2400" b="0" i="0" kern="1200">
          <a:solidFill>
            <a:schemeClr val="tx1"/>
          </a:solidFill>
          <a:latin typeface="Oswald Light"/>
          <a:ea typeface="+mn-ea"/>
          <a:cs typeface="Oswald Light"/>
        </a:defRPr>
      </a:lvl3pPr>
      <a:lvl4pPr marL="1600200" indent="-228600" algn="l" defTabSz="457200" rtl="0" eaLnBrk="1" latinLnBrk="0" hangingPunct="1">
        <a:spcBef>
          <a:spcPct val="20000"/>
        </a:spcBef>
        <a:buClr>
          <a:schemeClr val="tx2"/>
        </a:buClr>
        <a:buFont typeface="Arial"/>
        <a:buChar char="–"/>
        <a:defRPr sz="2000" b="0" i="0" kern="1200">
          <a:solidFill>
            <a:schemeClr val="tx1"/>
          </a:solidFill>
          <a:latin typeface="Oswald Light"/>
          <a:ea typeface="+mn-ea"/>
          <a:cs typeface="Oswald Light"/>
        </a:defRPr>
      </a:lvl4pPr>
      <a:lvl5pPr marL="2057400" indent="-228600" algn="l" defTabSz="457200" rtl="0" eaLnBrk="1" latinLnBrk="0" hangingPunct="1">
        <a:spcBef>
          <a:spcPct val="20000"/>
        </a:spcBef>
        <a:buClr>
          <a:schemeClr val="tx2"/>
        </a:buClr>
        <a:buFont typeface="Arial"/>
        <a:buChar char="»"/>
        <a:defRPr sz="20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AC PowerPoint Slide Deck-v14.jpg"/>
          <p:cNvPicPr>
            <a:picLocks noChangeAspect="1"/>
          </p:cNvPicPr>
          <p:nvPr userDrawn="1"/>
        </p:nvPicPr>
        <p:blipFill>
          <a:blip r:embed="rId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b="1" kern="1200">
          <a:solidFill>
            <a:srgbClr val="281D65"/>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81D65"/>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rgbClr val="281D65"/>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rgbClr val="281D65"/>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rgbClr val="281D65"/>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rgbClr val="281D6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AC PowerPoint Slide Deck-v12.jpg"/>
          <p:cNvPicPr>
            <a:picLocks noChangeAspect="1"/>
          </p:cNvPicPr>
          <p:nvPr userDrawn="1"/>
        </p:nvPicPr>
        <p:blipFill>
          <a:blip r:embed="rId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1481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2555850"/>
            <a:ext cx="8229600" cy="35703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b="1" kern="1200">
          <a:solidFill>
            <a:srgbClr val="281D6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281D65"/>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281D65"/>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281D65"/>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281D65"/>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281D6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SD1717 Semta Group PowerPoint Deck-v12.jpg"/>
          <p:cNvPicPr>
            <a:picLocks noChangeAspect="1"/>
          </p:cNvPicPr>
          <p:nvPr userDrawn="1"/>
        </p:nvPicPr>
        <p:blipFill>
          <a:blip r:embed="rId2"/>
          <a:stretch>
            <a:fillRect/>
          </a:stretch>
        </p:blipFill>
        <p:spPr>
          <a:xfrm>
            <a:off x="0" y="0"/>
            <a:ext cx="9144000" cy="6858000"/>
          </a:xfrm>
          <a:prstGeom prst="rect">
            <a:avLst/>
          </a:prstGeom>
        </p:spPr>
      </p:pic>
      <p:sp>
        <p:nvSpPr>
          <p:cNvPr id="2" name="Title Placeholder 1"/>
          <p:cNvSpPr>
            <a:spLocks noGrp="1"/>
          </p:cNvSpPr>
          <p:nvPr>
            <p:ph type="title"/>
          </p:nvPr>
        </p:nvSpPr>
        <p:spPr>
          <a:xfrm>
            <a:off x="0" y="327764"/>
            <a:ext cx="6160418" cy="1048779"/>
          </a:xfrm>
          <a:prstGeom prst="rect">
            <a:avLst/>
          </a:prstGeom>
          <a:solidFill>
            <a:schemeClr val="tx2"/>
          </a:solidFill>
        </p:spPr>
        <p:txBody>
          <a:bodyPr vert="horz" lIns="360000" tIns="10800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txStyles>
    <p:titleStyle>
      <a:lvl1pPr algn="l" defTabSz="457200" rtl="0" eaLnBrk="1" latinLnBrk="0" hangingPunct="1">
        <a:lnSpc>
          <a:spcPts val="3200"/>
        </a:lnSpc>
        <a:spcBef>
          <a:spcPct val="0"/>
        </a:spcBef>
        <a:buNone/>
        <a:defRPr sz="3000" b="1" kern="1200" baseline="0">
          <a:solidFill>
            <a:schemeClr val="bg1"/>
          </a:solidFill>
          <a:latin typeface="Oswald Bold"/>
          <a:ea typeface="+mj-ea"/>
          <a:cs typeface="Oswald Bold"/>
        </a:defRPr>
      </a:lvl1pPr>
    </p:titleStyle>
    <p:bodyStyle>
      <a:lvl1pPr marL="342900" indent="-342900" algn="l" defTabSz="457200" rtl="0" eaLnBrk="1" latinLnBrk="0" hangingPunct="1">
        <a:spcBef>
          <a:spcPct val="20000"/>
        </a:spcBef>
        <a:buClr>
          <a:schemeClr val="tx2"/>
        </a:buClr>
        <a:buFont typeface="Arial"/>
        <a:buChar char="•"/>
        <a:defRPr sz="3200" b="0" i="0" kern="1200">
          <a:solidFill>
            <a:schemeClr val="tx1"/>
          </a:solidFill>
          <a:latin typeface="Oswald Light"/>
          <a:ea typeface="+mn-ea"/>
          <a:cs typeface="Oswald Light"/>
        </a:defRPr>
      </a:lvl1pPr>
      <a:lvl2pPr marL="742950" indent="-285750" algn="l" defTabSz="457200" rtl="0" eaLnBrk="1" latinLnBrk="0" hangingPunct="1">
        <a:spcBef>
          <a:spcPct val="20000"/>
        </a:spcBef>
        <a:buClr>
          <a:schemeClr val="tx2"/>
        </a:buClr>
        <a:buFont typeface="Arial"/>
        <a:buChar char="–"/>
        <a:defRPr sz="2800" b="0" i="0" kern="1200">
          <a:solidFill>
            <a:schemeClr val="tx1"/>
          </a:solidFill>
          <a:latin typeface="Oswald Light"/>
          <a:ea typeface="+mn-ea"/>
          <a:cs typeface="Oswald Light"/>
        </a:defRPr>
      </a:lvl2pPr>
      <a:lvl3pPr marL="1143000" indent="-228600" algn="l" defTabSz="457200" rtl="0" eaLnBrk="1" latinLnBrk="0" hangingPunct="1">
        <a:spcBef>
          <a:spcPct val="20000"/>
        </a:spcBef>
        <a:buClr>
          <a:schemeClr val="tx2"/>
        </a:buClr>
        <a:buFont typeface="Arial"/>
        <a:buChar char="•"/>
        <a:defRPr sz="2400" b="0" i="0" kern="1200">
          <a:solidFill>
            <a:schemeClr val="tx1"/>
          </a:solidFill>
          <a:latin typeface="Oswald Light"/>
          <a:ea typeface="+mn-ea"/>
          <a:cs typeface="Oswald Light"/>
        </a:defRPr>
      </a:lvl3pPr>
      <a:lvl4pPr marL="1600200" indent="-228600" algn="l" defTabSz="457200" rtl="0" eaLnBrk="1" latinLnBrk="0" hangingPunct="1">
        <a:spcBef>
          <a:spcPct val="20000"/>
        </a:spcBef>
        <a:buClr>
          <a:schemeClr val="tx2"/>
        </a:buClr>
        <a:buFont typeface="Arial"/>
        <a:buChar char="–"/>
        <a:defRPr sz="2000" b="0" i="0" kern="1200">
          <a:solidFill>
            <a:schemeClr val="tx1"/>
          </a:solidFill>
          <a:latin typeface="Oswald Light"/>
          <a:ea typeface="+mn-ea"/>
          <a:cs typeface="Oswald Light"/>
        </a:defRPr>
      </a:lvl4pPr>
      <a:lvl5pPr marL="2057400" indent="-228600" algn="l" defTabSz="457200" rtl="0" eaLnBrk="1" latinLnBrk="0" hangingPunct="1">
        <a:spcBef>
          <a:spcPct val="20000"/>
        </a:spcBef>
        <a:buClr>
          <a:schemeClr val="tx2"/>
        </a:buClr>
        <a:buFont typeface="Arial"/>
        <a:buChar char="»"/>
        <a:defRPr sz="20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FAREVIEW.ENGINEERINGANDMANUFACTURING@education.gov.uk"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gnitoforms.com/InstituteForApprenticeships1/routereviewconsultant2019engineeringmanufactur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80259"/>
            <a:ext cx="6225540" cy="3384110"/>
          </a:xfrm>
        </p:spPr>
        <p:txBody>
          <a:bodyPr/>
          <a:lstStyle/>
          <a:p>
            <a:r>
              <a:rPr lang="en-GB" dirty="0"/>
              <a:t>Engineering And Manufacturing Route Review</a:t>
            </a:r>
            <a:br>
              <a:rPr lang="en-GB" dirty="0"/>
            </a:br>
            <a:br>
              <a:rPr lang="en-GB" dirty="0"/>
            </a:br>
            <a:r>
              <a:rPr lang="en-GB" dirty="0"/>
              <a:t>Andy Barton</a:t>
            </a:r>
            <a:br>
              <a:rPr lang="en-GB" dirty="0"/>
            </a:br>
            <a:r>
              <a:rPr lang="en-GB" dirty="0"/>
              <a:t>Product Manager </a:t>
            </a:r>
            <a:br>
              <a:rPr lang="en-GB" dirty="0"/>
            </a:br>
            <a:r>
              <a:rPr lang="en-GB" dirty="0"/>
              <a:t>EAL</a:t>
            </a:r>
          </a:p>
        </p:txBody>
      </p:sp>
    </p:spTree>
    <p:extLst>
      <p:ext uri="{BB962C8B-B14F-4D97-AF65-F5344CB8AC3E}">
        <p14:creationId xmlns:p14="http://schemas.microsoft.com/office/powerpoint/2010/main" val="27032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2E42D90-CEFF-4F28-90A0-7E6FCCDC66D3}"/>
              </a:ext>
            </a:extLst>
          </p:cNvPr>
          <p:cNvGrpSpPr/>
          <p:nvPr/>
        </p:nvGrpSpPr>
        <p:grpSpPr>
          <a:xfrm>
            <a:off x="989426" y="4571201"/>
            <a:ext cx="4724036" cy="1406906"/>
            <a:chOff x="584019" y="3622292"/>
            <a:chExt cx="4724036" cy="1406906"/>
          </a:xfrm>
        </p:grpSpPr>
        <p:sp>
          <p:nvSpPr>
            <p:cNvPr id="36" name="Rectangle 35">
              <a:extLst>
                <a:ext uri="{FF2B5EF4-FFF2-40B4-BE49-F238E27FC236}">
                  <a16:creationId xmlns:a16="http://schemas.microsoft.com/office/drawing/2014/main" id="{C4A417A3-84F7-497D-A699-0EBF62EBABF8}"/>
                </a:ext>
              </a:extLst>
            </p:cNvPr>
            <p:cNvSpPr/>
            <p:nvPr/>
          </p:nvSpPr>
          <p:spPr>
            <a:xfrm>
              <a:off x="584019" y="3622292"/>
              <a:ext cx="4724036" cy="1406906"/>
            </a:xfrm>
            <a:prstGeom prst="rect">
              <a:avLst/>
            </a:prstGeom>
            <a:solidFill>
              <a:schemeClr val="accent2"/>
            </a:solidFill>
          </p:spPr>
          <p:style>
            <a:lnRef idx="0">
              <a:schemeClr val="lt1">
                <a:hueOff val="0"/>
                <a:satOff val="0"/>
                <a:lumOff val="0"/>
                <a:alphaOff val="0"/>
              </a:schemeClr>
            </a:lnRef>
            <a:fillRef idx="3">
              <a:scrgbClr r="0" g="0" b="0"/>
            </a:fillRef>
            <a:effectRef idx="3">
              <a:schemeClr val="accent4">
                <a:hueOff val="-4464770"/>
                <a:satOff val="26899"/>
                <a:lumOff val="2156"/>
                <a:alphaOff val="0"/>
              </a:schemeClr>
            </a:effectRef>
            <a:fontRef idx="minor">
              <a:schemeClr val="lt1"/>
            </a:fontRef>
          </p:style>
        </p:sp>
        <p:sp>
          <p:nvSpPr>
            <p:cNvPr id="37" name="TextBox 36">
              <a:extLst>
                <a:ext uri="{FF2B5EF4-FFF2-40B4-BE49-F238E27FC236}">
                  <a16:creationId xmlns:a16="http://schemas.microsoft.com/office/drawing/2014/main" id="{1C4BFF7F-F364-4B2F-B688-49C50AEB462A}"/>
                </a:ext>
              </a:extLst>
            </p:cNvPr>
            <p:cNvSpPr txBox="1"/>
            <p:nvPr/>
          </p:nvSpPr>
          <p:spPr>
            <a:xfrm>
              <a:off x="584019" y="3622292"/>
              <a:ext cx="4724036" cy="1406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46773"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Remove occupation</a:t>
              </a:r>
            </a:p>
            <a:p>
              <a:pPr marL="0" lvl="0" indent="0" algn="l"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 </a:t>
              </a:r>
              <a:r>
                <a:rPr lang="en-GB" sz="1600" kern="1200" dirty="0">
                  <a:latin typeface="Arial" panose="020B0604020202020204" pitchFamily="34" charset="0"/>
                  <a:cs typeface="Arial" panose="020B0604020202020204" pitchFamily="34" charset="0"/>
                </a:rPr>
                <a:t>It does not meet Institute requirements and is not an apprenticeship occupation</a:t>
              </a:r>
            </a:p>
            <a:p>
              <a:pPr marL="0" lvl="0" indent="0" algn="l" defTabSz="711200">
                <a:lnSpc>
                  <a:spcPct val="90000"/>
                </a:lnSpc>
                <a:spcBef>
                  <a:spcPct val="0"/>
                </a:spcBef>
                <a:spcAft>
                  <a:spcPct val="35000"/>
                </a:spcAft>
                <a:buNone/>
              </a:pPr>
              <a:r>
                <a:rPr lang="en-GB" sz="1600" b="0" kern="1200" dirty="0">
                  <a:latin typeface="Arial" panose="020B0604020202020204" pitchFamily="34" charset="0"/>
                  <a:cs typeface="Arial" panose="020B0604020202020204" pitchFamily="34" charset="0"/>
                </a:rPr>
                <a:t>- The standard will be withdrawn</a:t>
              </a:r>
            </a:p>
          </p:txBody>
        </p:sp>
      </p:grpSp>
      <p:grpSp>
        <p:nvGrpSpPr>
          <p:cNvPr id="32" name="Group 31">
            <a:extLst>
              <a:ext uri="{FF2B5EF4-FFF2-40B4-BE49-F238E27FC236}">
                <a16:creationId xmlns:a16="http://schemas.microsoft.com/office/drawing/2014/main" id="{A7479EBE-028C-4F9F-BECF-825CD09064A1}"/>
              </a:ext>
            </a:extLst>
          </p:cNvPr>
          <p:cNvGrpSpPr/>
          <p:nvPr/>
        </p:nvGrpSpPr>
        <p:grpSpPr>
          <a:xfrm>
            <a:off x="989426" y="3061815"/>
            <a:ext cx="4990055" cy="1432813"/>
            <a:chOff x="307379" y="2133381"/>
            <a:chExt cx="4990055" cy="1295617"/>
          </a:xfrm>
        </p:grpSpPr>
        <p:sp>
          <p:nvSpPr>
            <p:cNvPr id="33" name="Rectangle 32">
              <a:extLst>
                <a:ext uri="{FF2B5EF4-FFF2-40B4-BE49-F238E27FC236}">
                  <a16:creationId xmlns:a16="http://schemas.microsoft.com/office/drawing/2014/main" id="{0D112E21-AD89-4005-93D5-079A94489E4B}"/>
                </a:ext>
              </a:extLst>
            </p:cNvPr>
            <p:cNvSpPr/>
            <p:nvPr/>
          </p:nvSpPr>
          <p:spPr>
            <a:xfrm>
              <a:off x="307379" y="2133381"/>
              <a:ext cx="4990055" cy="1295617"/>
            </a:xfrm>
            <a:prstGeom prst="rect">
              <a:avLst/>
            </a:prstGeom>
            <a:solidFill>
              <a:srgbClr val="0070C0"/>
            </a:solidFill>
          </p:spPr>
          <p:style>
            <a:lnRef idx="0">
              <a:schemeClr val="lt1">
                <a:hueOff val="0"/>
                <a:satOff val="0"/>
                <a:lumOff val="0"/>
                <a:alphaOff val="0"/>
              </a:schemeClr>
            </a:lnRef>
            <a:fillRef idx="3">
              <a:scrgbClr r="0" g="0" b="0"/>
            </a:fillRef>
            <a:effectRef idx="3">
              <a:schemeClr val="accent4">
                <a:hueOff val="-2232385"/>
                <a:satOff val="13449"/>
                <a:lumOff val="1078"/>
                <a:alphaOff val="0"/>
              </a:schemeClr>
            </a:effectRef>
            <a:fontRef idx="minor">
              <a:schemeClr val="lt1"/>
            </a:fontRef>
          </p:style>
        </p:sp>
        <p:sp>
          <p:nvSpPr>
            <p:cNvPr id="34" name="TextBox 33">
              <a:extLst>
                <a:ext uri="{FF2B5EF4-FFF2-40B4-BE49-F238E27FC236}">
                  <a16:creationId xmlns:a16="http://schemas.microsoft.com/office/drawing/2014/main" id="{1E01CB10-23F0-480A-8D7F-0B00FB69028A}"/>
                </a:ext>
              </a:extLst>
            </p:cNvPr>
            <p:cNvSpPr txBox="1"/>
            <p:nvPr/>
          </p:nvSpPr>
          <p:spPr>
            <a:xfrm>
              <a:off x="307379" y="2133381"/>
              <a:ext cx="4990055" cy="1295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46773" tIns="33020" rIns="33020" bIns="33020" numCol="1" spcCol="1270" anchor="t" anchorCtr="0">
              <a:noAutofit/>
            </a:bodyPr>
            <a:lstStyle/>
            <a:p>
              <a:pPr marL="0" lvl="0" indent="0" algn="l" defTabSz="577850">
                <a:lnSpc>
                  <a:spcPct val="90000"/>
                </a:lnSpc>
                <a:spcBef>
                  <a:spcPct val="0"/>
                </a:spcBef>
                <a:spcAft>
                  <a:spcPct val="35000"/>
                </a:spcAft>
                <a:buNone/>
              </a:pPr>
              <a:r>
                <a:rPr lang="en-GB" sz="1300" b="1" kern="1200" dirty="0"/>
                <a:t>         </a:t>
              </a:r>
              <a:r>
                <a:rPr lang="en-GB" sz="1600" b="1" kern="1200" dirty="0">
                  <a:latin typeface="Arial" panose="020B0604020202020204" pitchFamily="34" charset="0"/>
                  <a:cs typeface="Arial" panose="020B0604020202020204" pitchFamily="34" charset="0"/>
                </a:rPr>
                <a:t>Some changes required</a:t>
              </a:r>
            </a:p>
            <a:p>
              <a:pPr marL="171450" lvl="1" indent="-171450" algn="l" defTabSz="711200">
                <a:lnSpc>
                  <a:spcPct val="90000"/>
                </a:lnSpc>
                <a:spcBef>
                  <a:spcPct val="0"/>
                </a:spcBef>
                <a:spcAft>
                  <a:spcPct val="15000"/>
                </a:spcAft>
                <a:buFont typeface="Arial" panose="020B0604020202020204" pitchFamily="34" charset="0"/>
                <a:buChar char="•"/>
              </a:pPr>
              <a:r>
                <a:rPr lang="en-GB" sz="1600" kern="1200" dirty="0">
                  <a:latin typeface="Arial" panose="020B0604020202020204" pitchFamily="34" charset="0"/>
                  <a:cs typeface="Arial" panose="020B0604020202020204" pitchFamily="34" charset="0"/>
                </a:rPr>
                <a:t>   - It partially meets Institute requirements                                    </a:t>
              </a:r>
              <a:endParaRPr lang="en-GB"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   - There are some quality issues</a:t>
              </a: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   - Consultation raises some concerns</a:t>
              </a:r>
            </a:p>
            <a:p>
              <a:pPr marL="171450" lvl="1" indent="-171450" algn="l" defTabSz="711200">
                <a:lnSpc>
                  <a:spcPct val="90000"/>
                </a:lnSpc>
                <a:spcBef>
                  <a:spcPct val="0"/>
                </a:spcBef>
                <a:spcAft>
                  <a:spcPct val="15000"/>
                </a:spcAft>
                <a:buFontTx/>
                <a:buNone/>
              </a:pPr>
              <a:r>
                <a:rPr lang="en-GB" sz="1600" kern="1200" dirty="0">
                  <a:latin typeface="Arial" panose="020B0604020202020204" pitchFamily="34" charset="0"/>
                  <a:cs typeface="Arial" panose="020B0604020202020204" pitchFamily="34" charset="0"/>
                </a:rPr>
                <a:t>      - Trailblazer required to make changes</a:t>
              </a:r>
            </a:p>
          </p:txBody>
        </p:sp>
      </p:grpSp>
      <p:grpSp>
        <p:nvGrpSpPr>
          <p:cNvPr id="29" name="Group 28">
            <a:extLst>
              <a:ext uri="{FF2B5EF4-FFF2-40B4-BE49-F238E27FC236}">
                <a16:creationId xmlns:a16="http://schemas.microsoft.com/office/drawing/2014/main" id="{39B3A4FF-9575-4071-9308-060C85369729}"/>
              </a:ext>
            </a:extLst>
          </p:cNvPr>
          <p:cNvGrpSpPr/>
          <p:nvPr/>
        </p:nvGrpSpPr>
        <p:grpSpPr>
          <a:xfrm>
            <a:off x="989426" y="1469259"/>
            <a:ext cx="4741281" cy="1506204"/>
            <a:chOff x="568782" y="1143678"/>
            <a:chExt cx="4741281" cy="1506204"/>
          </a:xfrm>
        </p:grpSpPr>
        <p:sp>
          <p:nvSpPr>
            <p:cNvPr id="30" name="Rectangle 29">
              <a:extLst>
                <a:ext uri="{FF2B5EF4-FFF2-40B4-BE49-F238E27FC236}">
                  <a16:creationId xmlns:a16="http://schemas.microsoft.com/office/drawing/2014/main" id="{DC58ED72-870B-4E33-B8DD-0B72E375EE6B}"/>
                </a:ext>
              </a:extLst>
            </p:cNvPr>
            <p:cNvSpPr/>
            <p:nvPr/>
          </p:nvSpPr>
          <p:spPr>
            <a:xfrm>
              <a:off x="568782" y="1143678"/>
              <a:ext cx="4741281" cy="1506204"/>
            </a:xfrm>
            <a:prstGeom prst="rect">
              <a:avLst/>
            </a:prstGeom>
            <a:solidFill>
              <a:schemeClr val="bg1">
                <a:lumMod val="6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D7E8277D-2807-49A9-B90F-6DA86C8B88A6}"/>
                </a:ext>
              </a:extLst>
            </p:cNvPr>
            <p:cNvSpPr txBox="1"/>
            <p:nvPr/>
          </p:nvSpPr>
          <p:spPr>
            <a:xfrm>
              <a:off x="568782" y="1143678"/>
              <a:ext cx="4741281" cy="1506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46773"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No changes required</a:t>
              </a:r>
            </a:p>
            <a:p>
              <a:pPr marL="0" lvl="0" indent="0" algn="l"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 </a:t>
              </a:r>
              <a:r>
                <a:rPr lang="en-GB" sz="1600" kern="1200" dirty="0">
                  <a:latin typeface="Arial" panose="020B0604020202020204" pitchFamily="34" charset="0"/>
                  <a:cs typeface="Arial" panose="020B0604020202020204" pitchFamily="34" charset="0"/>
                </a:rPr>
                <a:t>It meets Institute requirements</a:t>
              </a:r>
            </a:p>
            <a:p>
              <a:pPr marL="0" lvl="0" indent="0" algn="l"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There are no known quality issues</a:t>
              </a:r>
            </a:p>
            <a:p>
              <a:pPr marL="0" lvl="0" indent="0" algn="l"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Consultation outcomes confirm this</a:t>
              </a:r>
            </a:p>
            <a:p>
              <a:pPr marL="0" lvl="0" indent="0" algn="l"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Trailblazer does not need to act</a:t>
              </a:r>
              <a:endParaRPr lang="en-GB" sz="1600" b="1" kern="1200" dirty="0">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a:xfrm>
            <a:off x="0" y="191386"/>
            <a:ext cx="6684750" cy="1185157"/>
          </a:xfrm>
        </p:spPr>
        <p:txBody>
          <a:bodyPr/>
          <a:lstStyle/>
          <a:p>
            <a:r>
              <a:rPr lang="en-GB" sz="3600" dirty="0">
                <a:latin typeface="Arial"/>
                <a:ea typeface="Times New Roman"/>
              </a:rPr>
              <a:t>Route Review - Potential Outcomes</a:t>
            </a:r>
            <a:endParaRPr lang="en-GB" dirty="0"/>
          </a:p>
        </p:txBody>
      </p:sp>
      <p:sp>
        <p:nvSpPr>
          <p:cNvPr id="22" name="Oval 21">
            <a:extLst>
              <a:ext uri="{FF2B5EF4-FFF2-40B4-BE49-F238E27FC236}">
                <a16:creationId xmlns:a16="http://schemas.microsoft.com/office/drawing/2014/main" id="{5AC47617-8EAA-49F8-B49C-EB8C5A4EB402}"/>
              </a:ext>
            </a:extLst>
          </p:cNvPr>
          <p:cNvSpPr/>
          <p:nvPr/>
        </p:nvSpPr>
        <p:spPr>
          <a:xfrm>
            <a:off x="240616" y="1552429"/>
            <a:ext cx="1333500" cy="1333500"/>
          </a:xfrm>
          <a:prstGeom prst="ellipse">
            <a:avLst/>
          </a:prstGeom>
        </p:spPr>
        <p:style>
          <a:lnRef idx="1">
            <a:schemeClr val="accent4">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3" name="Oval 22">
            <a:extLst>
              <a:ext uri="{FF2B5EF4-FFF2-40B4-BE49-F238E27FC236}">
                <a16:creationId xmlns:a16="http://schemas.microsoft.com/office/drawing/2014/main" id="{32EC757D-5356-4E14-BC68-954D1C86D9ED}"/>
              </a:ext>
            </a:extLst>
          </p:cNvPr>
          <p:cNvSpPr/>
          <p:nvPr/>
        </p:nvSpPr>
        <p:spPr>
          <a:xfrm>
            <a:off x="240616" y="3061815"/>
            <a:ext cx="1333500" cy="1333500"/>
          </a:xfrm>
          <a:prstGeom prst="ellipse">
            <a:avLst/>
          </a:prstGeom>
        </p:spPr>
        <p:style>
          <a:lnRef idx="1">
            <a:schemeClr val="accent4">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4" name="Oval 23">
            <a:extLst>
              <a:ext uri="{FF2B5EF4-FFF2-40B4-BE49-F238E27FC236}">
                <a16:creationId xmlns:a16="http://schemas.microsoft.com/office/drawing/2014/main" id="{279563FC-B8C1-4429-9A80-B377CF1F301D}"/>
              </a:ext>
            </a:extLst>
          </p:cNvPr>
          <p:cNvSpPr/>
          <p:nvPr/>
        </p:nvSpPr>
        <p:spPr>
          <a:xfrm>
            <a:off x="240616" y="4571201"/>
            <a:ext cx="1333500" cy="1333500"/>
          </a:xfrm>
          <a:prstGeom prst="ellipse">
            <a:avLst/>
          </a:prstGeom>
        </p:spPr>
        <p:style>
          <a:lnRef idx="1">
            <a:schemeClr val="accent4">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pic>
        <p:nvPicPr>
          <p:cNvPr id="25" name="Graphic 24" descr="Thumbs up sign">
            <a:extLst>
              <a:ext uri="{FF2B5EF4-FFF2-40B4-BE49-F238E27FC236}">
                <a16:creationId xmlns:a16="http://schemas.microsoft.com/office/drawing/2014/main" id="{8BFB9615-7E36-4356-AEBB-8BDE84E2BD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719" y="1735374"/>
            <a:ext cx="775293" cy="775293"/>
          </a:xfrm>
          <a:prstGeom prst="rect">
            <a:avLst/>
          </a:prstGeom>
        </p:spPr>
      </p:pic>
      <p:pic>
        <p:nvPicPr>
          <p:cNvPr id="26" name="Graphic 25" descr="Question mark">
            <a:extLst>
              <a:ext uri="{FF2B5EF4-FFF2-40B4-BE49-F238E27FC236}">
                <a16:creationId xmlns:a16="http://schemas.microsoft.com/office/drawing/2014/main" id="{27F16A13-33F2-42A8-BAE9-A133E9E828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18" y="3340919"/>
            <a:ext cx="775293" cy="775293"/>
          </a:xfrm>
          <a:prstGeom prst="rect">
            <a:avLst/>
          </a:prstGeom>
        </p:spPr>
      </p:pic>
      <p:pic>
        <p:nvPicPr>
          <p:cNvPr id="28" name="Graphic 27" descr="Forbidden">
            <a:extLst>
              <a:ext uri="{FF2B5EF4-FFF2-40B4-BE49-F238E27FC236}">
                <a16:creationId xmlns:a16="http://schemas.microsoft.com/office/drawing/2014/main" id="{2EDAE016-7365-456B-926E-F7458C73DF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719" y="4850304"/>
            <a:ext cx="775293" cy="775293"/>
          </a:xfrm>
          <a:prstGeom prst="rect">
            <a:avLst/>
          </a:prstGeom>
        </p:spPr>
      </p:pic>
      <p:sp>
        <p:nvSpPr>
          <p:cNvPr id="38" name="Rectangle 37">
            <a:extLst>
              <a:ext uri="{FF2B5EF4-FFF2-40B4-BE49-F238E27FC236}">
                <a16:creationId xmlns:a16="http://schemas.microsoft.com/office/drawing/2014/main" id="{0237FCFE-55CB-4B42-AF9A-50939460C673}"/>
              </a:ext>
            </a:extLst>
          </p:cNvPr>
          <p:cNvSpPr/>
          <p:nvPr/>
        </p:nvSpPr>
        <p:spPr>
          <a:xfrm>
            <a:off x="6728290" y="2854258"/>
            <a:ext cx="2292287" cy="177401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Trailblazers groups will be asked to make the necessary changes to the standard/ end point assessment. </a:t>
            </a:r>
          </a:p>
        </p:txBody>
      </p:sp>
      <p:sp>
        <p:nvSpPr>
          <p:cNvPr id="39" name="Arrow: Right 38">
            <a:extLst>
              <a:ext uri="{FF2B5EF4-FFF2-40B4-BE49-F238E27FC236}">
                <a16:creationId xmlns:a16="http://schemas.microsoft.com/office/drawing/2014/main" id="{97492C6F-0F9A-4867-A00F-7157D2FAA940}"/>
              </a:ext>
            </a:extLst>
          </p:cNvPr>
          <p:cNvSpPr/>
          <p:nvPr/>
        </p:nvSpPr>
        <p:spPr>
          <a:xfrm>
            <a:off x="6152421" y="3647704"/>
            <a:ext cx="402928" cy="193823"/>
          </a:xfrm>
          <a:prstGeom prst="rightArrow">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003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386"/>
            <a:ext cx="6684750" cy="1185157"/>
          </a:xfrm>
        </p:spPr>
        <p:txBody>
          <a:bodyPr/>
          <a:lstStyle/>
          <a:p>
            <a:r>
              <a:rPr lang="en-GB" sz="3600" dirty="0">
                <a:latin typeface="Arial"/>
                <a:ea typeface="Times New Roman"/>
              </a:rPr>
              <a:t>Route Review - Potential Outcomes</a:t>
            </a:r>
            <a:endParaRPr lang="en-GB" dirty="0"/>
          </a:p>
        </p:txBody>
      </p:sp>
      <p:sp>
        <p:nvSpPr>
          <p:cNvPr id="12" name="TextBox 11">
            <a:extLst>
              <a:ext uri="{FF2B5EF4-FFF2-40B4-BE49-F238E27FC236}">
                <a16:creationId xmlns:a16="http://schemas.microsoft.com/office/drawing/2014/main" id="{888C1BD5-D42A-4582-872A-6F0B906BF726}"/>
              </a:ext>
            </a:extLst>
          </p:cNvPr>
          <p:cNvSpPr txBox="1"/>
          <p:nvPr/>
        </p:nvSpPr>
        <p:spPr>
          <a:xfrm>
            <a:off x="609600" y="1582613"/>
            <a:ext cx="7772400"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Following these recommendations, the Institute and Trailblazers groups will agree a timeline for the development/amendment of the standards in alignment to the occupational route map.  </a:t>
            </a:r>
          </a:p>
          <a:p>
            <a:pPr marL="457200" indent="-45720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New standards will be approved by the Institute as part of business as usual.  </a:t>
            </a:r>
          </a:p>
        </p:txBody>
      </p:sp>
    </p:spTree>
    <p:extLst>
      <p:ext uri="{BB962C8B-B14F-4D97-AF65-F5344CB8AC3E}">
        <p14:creationId xmlns:p14="http://schemas.microsoft.com/office/powerpoint/2010/main" val="787742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lstStyle/>
          <a:p>
            <a:pPr marL="0" indent="0">
              <a:buNone/>
            </a:pPr>
            <a:r>
              <a:rPr lang="en-GB" dirty="0"/>
              <a:t> </a:t>
            </a:r>
          </a:p>
          <a:p>
            <a:endParaRPr lang="en-GB" dirty="0"/>
          </a:p>
        </p:txBody>
      </p:sp>
      <p:pic>
        <p:nvPicPr>
          <p:cNvPr id="5122" name="Picture 2" descr="C:\Users\andrew.barton\AppData\Local\Microsoft\Windows\Temporary Internet Files\Content.IE5\4S7OAGLC\question-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043" y="1786544"/>
            <a:ext cx="4164834" cy="44424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AF6F42E-F8F1-46CB-8E0A-A176C5179836}"/>
              </a:ext>
            </a:extLst>
          </p:cNvPr>
          <p:cNvSpPr/>
          <p:nvPr/>
        </p:nvSpPr>
        <p:spPr>
          <a:xfrm>
            <a:off x="1378630" y="5802997"/>
            <a:ext cx="6541477" cy="646331"/>
          </a:xfrm>
          <a:prstGeom prst="rect">
            <a:avLst/>
          </a:prstGeom>
        </p:spPr>
        <p:txBody>
          <a:bodyPr wrap="square">
            <a:spAutoFit/>
          </a:bodyPr>
          <a:lstStyle/>
          <a:p>
            <a:r>
              <a:rPr lang="en-GB" dirty="0">
                <a:hlinkClick r:id="rId3"/>
              </a:rPr>
              <a:t>IFAREVIEW.ENGINEERINGANDMANUFACTURING@education.gov.uk</a:t>
            </a:r>
            <a:endParaRPr lang="en-GB" dirty="0"/>
          </a:p>
          <a:p>
            <a:endParaRPr lang="en-GB" dirty="0"/>
          </a:p>
        </p:txBody>
      </p:sp>
    </p:spTree>
    <p:extLst>
      <p:ext uri="{BB962C8B-B14F-4D97-AF65-F5344CB8AC3E}">
        <p14:creationId xmlns:p14="http://schemas.microsoft.com/office/powerpoint/2010/main" val="186595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Route Review - Key </a:t>
            </a:r>
            <a:r>
              <a:rPr lang="en-US" sz="3600" dirty="0"/>
              <a:t>areas</a:t>
            </a:r>
            <a:endParaRPr lang="en-US" sz="4000" dirty="0"/>
          </a:p>
        </p:txBody>
      </p:sp>
      <p:sp>
        <p:nvSpPr>
          <p:cNvPr id="4" name="Content Placeholder 3">
            <a:extLst>
              <a:ext uri="{FF2B5EF4-FFF2-40B4-BE49-F238E27FC236}">
                <a16:creationId xmlns:a16="http://schemas.microsoft.com/office/drawing/2014/main" id="{2FCFA9C7-4528-4039-BB21-234DBFB7294B}"/>
              </a:ext>
            </a:extLst>
          </p:cNvPr>
          <p:cNvSpPr>
            <a:spLocks noGrp="1"/>
          </p:cNvSpPr>
          <p:nvPr>
            <p:ph idx="1"/>
          </p:nvPr>
        </p:nvSpPr>
        <p:spPr>
          <a:xfrm>
            <a:off x="457200" y="1631266"/>
            <a:ext cx="8229600" cy="4122103"/>
          </a:xfrm>
        </p:spPr>
        <p:txBody>
          <a:bodyPr>
            <a:normAutofit lnSpcReduction="10000"/>
          </a:bodyPr>
          <a:lstStyle/>
          <a:p>
            <a:pPr marL="514350" indent="-514350">
              <a:spcAft>
                <a:spcPts val="1200"/>
              </a:spcAft>
              <a:buAutoNum type="arabicPeriod"/>
            </a:pPr>
            <a:r>
              <a:rPr lang="en-GB" dirty="0"/>
              <a:t>Introduction</a:t>
            </a:r>
          </a:p>
          <a:p>
            <a:pPr marL="514350" indent="-514350">
              <a:spcAft>
                <a:spcPts val="1200"/>
              </a:spcAft>
              <a:buAutoNum type="arabicPeriod"/>
            </a:pPr>
            <a:r>
              <a:rPr lang="en-GB" dirty="0"/>
              <a:t>Who?</a:t>
            </a:r>
          </a:p>
          <a:p>
            <a:pPr marL="514350" indent="-514350">
              <a:spcAft>
                <a:spcPts val="1200"/>
              </a:spcAft>
              <a:buAutoNum type="arabicPeriod"/>
            </a:pPr>
            <a:r>
              <a:rPr lang="en-GB" dirty="0"/>
              <a:t>Review purpose </a:t>
            </a:r>
          </a:p>
          <a:p>
            <a:pPr marL="514350" indent="-514350">
              <a:spcAft>
                <a:spcPts val="1200"/>
              </a:spcAft>
              <a:buAutoNum type="arabicPeriod"/>
            </a:pPr>
            <a:r>
              <a:rPr lang="en-GB" dirty="0"/>
              <a:t>Timeline</a:t>
            </a:r>
          </a:p>
          <a:p>
            <a:pPr marL="514350" indent="-514350">
              <a:spcAft>
                <a:spcPts val="1200"/>
              </a:spcAft>
              <a:buAutoNum type="arabicPeriod"/>
            </a:pPr>
            <a:r>
              <a:rPr lang="en-GB" dirty="0"/>
              <a:t>Scope </a:t>
            </a:r>
          </a:p>
          <a:p>
            <a:pPr marL="514350" indent="-514350">
              <a:spcAft>
                <a:spcPts val="1200"/>
              </a:spcAft>
              <a:buAutoNum type="arabicPeriod"/>
            </a:pPr>
            <a:r>
              <a:rPr lang="en-GB" dirty="0"/>
              <a:t>Potential outcomes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Route Review - Introduction</a:t>
            </a:r>
            <a:endParaRPr lang="en-US" dirty="0"/>
          </a:p>
        </p:txBody>
      </p:sp>
      <p:sp>
        <p:nvSpPr>
          <p:cNvPr id="8" name="Content Placeholder 7">
            <a:extLst>
              <a:ext uri="{FF2B5EF4-FFF2-40B4-BE49-F238E27FC236}">
                <a16:creationId xmlns:a16="http://schemas.microsoft.com/office/drawing/2014/main" id="{96269EED-458D-4C8B-9605-0346336F33F2}"/>
              </a:ext>
            </a:extLst>
          </p:cNvPr>
          <p:cNvSpPr>
            <a:spLocks noGrp="1"/>
          </p:cNvSpPr>
          <p:nvPr>
            <p:ph idx="1"/>
          </p:nvPr>
        </p:nvSpPr>
        <p:spPr/>
        <p:txBody>
          <a:bodyPr>
            <a:normAutofit fontScale="92500" lnSpcReduction="10000"/>
          </a:bodyPr>
          <a:lstStyle/>
          <a:p>
            <a:pPr>
              <a:spcAft>
                <a:spcPts val="1200"/>
              </a:spcAft>
            </a:pPr>
            <a:r>
              <a:rPr lang="en-GB" sz="2800" dirty="0"/>
              <a:t>The review of the Engineering and Manufacturing  occupational map to ensure it is an accurate reflection of the technical occupations in this sector.</a:t>
            </a:r>
          </a:p>
          <a:p>
            <a:pPr>
              <a:spcAft>
                <a:spcPts val="1200"/>
              </a:spcAft>
            </a:pPr>
            <a:r>
              <a:rPr lang="en-GB" sz="2800" dirty="0"/>
              <a:t>A 12-week public consultation was launched in October as part of the largest ever Route Review by the IFATE. </a:t>
            </a:r>
          </a:p>
          <a:p>
            <a:r>
              <a:rPr lang="en-GB" sz="2800" dirty="0"/>
              <a:t>One part of the route review will include 59 apprenticeship standards in the Engineering and Manufacturing sector, group by pathway:</a:t>
            </a:r>
          </a:p>
          <a:p>
            <a:pPr lvl="1"/>
            <a:r>
              <a:rPr lang="en-GB" sz="2400" dirty="0"/>
              <a:t>Engineering Design and Development (6)</a:t>
            </a:r>
          </a:p>
          <a:p>
            <a:pPr lvl="1"/>
            <a:r>
              <a:rPr lang="en-GB" sz="2400" dirty="0"/>
              <a:t>Engineering Manufacturing and Process Control (30)</a:t>
            </a:r>
          </a:p>
          <a:p>
            <a:pPr lvl="1"/>
            <a:r>
              <a:rPr lang="en-GB" sz="2400" dirty="0"/>
              <a:t>Maintenance, Installation and Repair (23)</a:t>
            </a:r>
          </a:p>
        </p:txBody>
      </p:sp>
    </p:spTree>
    <p:extLst>
      <p:ext uri="{BB962C8B-B14F-4D97-AF65-F5344CB8AC3E}">
        <p14:creationId xmlns:p14="http://schemas.microsoft.com/office/powerpoint/2010/main" val="331434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A16C-A05A-4254-8675-54671BA4AEFC}"/>
              </a:ext>
            </a:extLst>
          </p:cNvPr>
          <p:cNvSpPr>
            <a:spLocks noGrp="1"/>
          </p:cNvSpPr>
          <p:nvPr>
            <p:ph type="title"/>
          </p:nvPr>
        </p:nvSpPr>
        <p:spPr/>
        <p:txBody>
          <a:bodyPr/>
          <a:lstStyle/>
          <a:p>
            <a:r>
              <a:rPr lang="en-GB" dirty="0"/>
              <a:t>Route Review - Who?</a:t>
            </a:r>
          </a:p>
        </p:txBody>
      </p:sp>
      <p:sp>
        <p:nvSpPr>
          <p:cNvPr id="3" name="Content Placeholder 2">
            <a:extLst>
              <a:ext uri="{FF2B5EF4-FFF2-40B4-BE49-F238E27FC236}">
                <a16:creationId xmlns:a16="http://schemas.microsoft.com/office/drawing/2014/main" id="{A3228348-AAF7-4014-A43C-8DE70656EC6D}"/>
              </a:ext>
            </a:extLst>
          </p:cNvPr>
          <p:cNvSpPr>
            <a:spLocks noGrp="1"/>
          </p:cNvSpPr>
          <p:nvPr>
            <p:ph idx="1"/>
          </p:nvPr>
        </p:nvSpPr>
        <p:spPr/>
        <p:txBody>
          <a:bodyPr>
            <a:normAutofit/>
          </a:bodyPr>
          <a:lstStyle/>
          <a:p>
            <a:r>
              <a:rPr lang="en-GB" dirty="0"/>
              <a:t>The consultation is open to employers, apprentices, training providers and all interested parties to influence future technical training provision within the sector. The Institute is especially keen to encourage a strong engagement with employers who are, in its view, best placed to advise on the UK’s real-world skills and training needs.</a:t>
            </a:r>
          </a:p>
          <a:p>
            <a:pPr marL="0" indent="0">
              <a:buNone/>
            </a:pPr>
            <a:r>
              <a:rPr lang="en-GB" sz="2000" dirty="0">
                <a:solidFill>
                  <a:srgbClr val="FF0000"/>
                </a:solidFill>
                <a:hlinkClick r:id="rId3"/>
              </a:rPr>
              <a:t>https://www.cognitoforms.com/InstituteForApprenticeships1/routereviewconsultant2019engineeringmanufacturing</a:t>
            </a: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400512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Route Review - Purpose</a:t>
            </a:r>
            <a:endParaRPr lang="en-US" dirty="0"/>
          </a:p>
        </p:txBody>
      </p:sp>
      <p:graphicFrame>
        <p:nvGraphicFramePr>
          <p:cNvPr id="11" name="TextBox 4">
            <a:extLst>
              <a:ext uri="{FF2B5EF4-FFF2-40B4-BE49-F238E27FC236}">
                <a16:creationId xmlns:a16="http://schemas.microsoft.com/office/drawing/2014/main" id="{35DD220D-287B-4BA4-BC01-0C7E14185335}"/>
              </a:ext>
            </a:extLst>
          </p:cNvPr>
          <p:cNvGraphicFramePr/>
          <p:nvPr>
            <p:extLst>
              <p:ext uri="{D42A27DB-BD31-4B8C-83A1-F6EECF244321}">
                <p14:modId xmlns:p14="http://schemas.microsoft.com/office/powerpoint/2010/main" val="3353180157"/>
              </p:ext>
            </p:extLst>
          </p:nvPr>
        </p:nvGraphicFramePr>
        <p:xfrm>
          <a:off x="227597" y="1503184"/>
          <a:ext cx="8688806" cy="5027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22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98127637-A701-4626-B080-E0210C8856A6}"/>
              </a:ext>
            </a:extLst>
          </p:cNvPr>
          <p:cNvSpPr txBox="1"/>
          <p:nvPr/>
        </p:nvSpPr>
        <p:spPr>
          <a:xfrm>
            <a:off x="7286324" y="1541446"/>
            <a:ext cx="1648741" cy="3808735"/>
          </a:xfrm>
          <a:prstGeom prst="rect">
            <a:avLst/>
          </a:prstGeom>
          <a:noFill/>
          <a:ln>
            <a:solidFill>
              <a:schemeClr val="tx1"/>
            </a:solidFill>
          </a:ln>
        </p:spPr>
        <p:txBody>
          <a:bodyPr wrap="square" rtlCol="0">
            <a:spAutoFit/>
          </a:bodyPr>
          <a:lstStyle/>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endParaRPr lang="en-GB" sz="1350" dirty="0"/>
          </a:p>
          <a:p>
            <a:pPr marL="214313" indent="-214313">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Agree timetable for updating standards with Trailblazers</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Update standards and associated  assessment plans</a:t>
            </a:r>
          </a:p>
        </p:txBody>
      </p:sp>
      <p:sp>
        <p:nvSpPr>
          <p:cNvPr id="33" name="TextBox 32">
            <a:extLst>
              <a:ext uri="{FF2B5EF4-FFF2-40B4-BE49-F238E27FC236}">
                <a16:creationId xmlns:a16="http://schemas.microsoft.com/office/drawing/2014/main" id="{F922FFFB-5962-4A22-973B-6C7DC902A395}"/>
              </a:ext>
            </a:extLst>
          </p:cNvPr>
          <p:cNvSpPr txBox="1"/>
          <p:nvPr/>
        </p:nvSpPr>
        <p:spPr>
          <a:xfrm>
            <a:off x="5320406" y="1541446"/>
            <a:ext cx="1846339" cy="3804888"/>
          </a:xfrm>
          <a:prstGeom prst="rect">
            <a:avLst/>
          </a:prstGeom>
          <a:noFill/>
          <a:ln>
            <a:solidFill>
              <a:schemeClr val="tx1"/>
            </a:solidFill>
          </a:ln>
        </p:spPr>
        <p:txBody>
          <a:bodyPr wrap="square" rtlCol="0">
            <a:spAutoFit/>
          </a:bodyPr>
          <a:lstStyle/>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275"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Present findings and recommendations to Route Panel</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Publish recommend-</a:t>
            </a:r>
            <a:r>
              <a:rPr lang="en-GB" sz="1400" dirty="0" err="1">
                <a:latin typeface="Arial" panose="020B0604020202020204" pitchFamily="34" charset="0"/>
                <a:cs typeface="Arial" panose="020B0604020202020204" pitchFamily="34" charset="0"/>
              </a:rPr>
              <a:t>ations</a:t>
            </a:r>
            <a:r>
              <a:rPr lang="en-GB" sz="1400" dirty="0">
                <a:latin typeface="Arial" panose="020B0604020202020204" pitchFamily="34" charset="0"/>
                <a:cs typeface="Arial" panose="020B0604020202020204" pitchFamily="34" charset="0"/>
              </a:rPr>
              <a:t> and revised occupational map</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Update stakeholders</a:t>
            </a:r>
          </a:p>
        </p:txBody>
      </p:sp>
      <p:sp>
        <p:nvSpPr>
          <p:cNvPr id="31" name="TextBox 30">
            <a:extLst>
              <a:ext uri="{FF2B5EF4-FFF2-40B4-BE49-F238E27FC236}">
                <a16:creationId xmlns:a16="http://schemas.microsoft.com/office/drawing/2014/main" id="{AF9316E0-5305-4E4F-9441-905D95819DA5}"/>
              </a:ext>
            </a:extLst>
          </p:cNvPr>
          <p:cNvSpPr txBox="1"/>
          <p:nvPr/>
        </p:nvSpPr>
        <p:spPr>
          <a:xfrm>
            <a:off x="3638534" y="1541446"/>
            <a:ext cx="1580388" cy="4016484"/>
          </a:xfrm>
          <a:prstGeom prst="rect">
            <a:avLst/>
          </a:prstGeom>
          <a:noFill/>
          <a:ln>
            <a:solidFill>
              <a:schemeClr val="tx1"/>
            </a:solidFill>
          </a:ln>
        </p:spPr>
        <p:txBody>
          <a:bodyPr wrap="square" rtlCol="0">
            <a:spAutoFit/>
          </a:bodyPr>
          <a:lstStyle/>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Analyse consultation responses</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Evaluate standards against Institute requirements</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Discuss direction of travel  with Trailblazers</a:t>
            </a:r>
          </a:p>
        </p:txBody>
      </p:sp>
      <p:sp>
        <p:nvSpPr>
          <p:cNvPr id="27" name="TextBox 26">
            <a:extLst>
              <a:ext uri="{FF2B5EF4-FFF2-40B4-BE49-F238E27FC236}">
                <a16:creationId xmlns:a16="http://schemas.microsoft.com/office/drawing/2014/main" id="{82ED8412-771B-406A-992C-09778AEDC532}"/>
              </a:ext>
            </a:extLst>
          </p:cNvPr>
          <p:cNvSpPr txBox="1"/>
          <p:nvPr/>
        </p:nvSpPr>
        <p:spPr>
          <a:xfrm>
            <a:off x="1918386" y="1544144"/>
            <a:ext cx="1580388" cy="2962349"/>
          </a:xfrm>
          <a:prstGeom prst="rect">
            <a:avLst/>
          </a:prstGeom>
          <a:noFill/>
          <a:ln>
            <a:solidFill>
              <a:schemeClr val="tx1"/>
            </a:solidFill>
          </a:ln>
        </p:spPr>
        <p:txBody>
          <a:bodyPr wrap="square" rtlCol="0">
            <a:spAutoFit/>
          </a:bodyPr>
          <a:lstStyle/>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Launch review and consultation</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Commission peer reviewers</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Engage with stakeholders</a:t>
            </a:r>
          </a:p>
        </p:txBody>
      </p:sp>
      <p:sp>
        <p:nvSpPr>
          <p:cNvPr id="26" name="TextBox 25">
            <a:extLst>
              <a:ext uri="{FF2B5EF4-FFF2-40B4-BE49-F238E27FC236}">
                <a16:creationId xmlns:a16="http://schemas.microsoft.com/office/drawing/2014/main" id="{C8D01B92-1B34-4E8C-823C-F89781C9AB42}"/>
              </a:ext>
            </a:extLst>
          </p:cNvPr>
          <p:cNvSpPr txBox="1"/>
          <p:nvPr/>
        </p:nvSpPr>
        <p:spPr>
          <a:xfrm>
            <a:off x="211863" y="1541446"/>
            <a:ext cx="1580759" cy="3604833"/>
          </a:xfrm>
          <a:prstGeom prst="rect">
            <a:avLst/>
          </a:prstGeom>
          <a:solidFill>
            <a:schemeClr val="bg1">
              <a:lumMod val="65000"/>
            </a:schemeClr>
          </a:solidFill>
          <a:ln>
            <a:solidFill>
              <a:schemeClr val="tx1"/>
            </a:solidFill>
          </a:ln>
        </p:spPr>
        <p:txBody>
          <a:bodyPr wrap="square" rtlCol="0">
            <a:spAutoFit/>
          </a:bodyPr>
          <a:lstStyle/>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275"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Identify standards in scope</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Speak to Trailblazers and other key stakeholders</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Gather data on starts and completions</a:t>
            </a:r>
          </a:p>
        </p:txBody>
      </p:sp>
      <p:sp>
        <p:nvSpPr>
          <p:cNvPr id="2" name="Title 1"/>
          <p:cNvSpPr>
            <a:spLocks noGrp="1"/>
          </p:cNvSpPr>
          <p:nvPr>
            <p:ph type="title"/>
          </p:nvPr>
        </p:nvSpPr>
        <p:spPr>
          <a:xfrm>
            <a:off x="0" y="304904"/>
            <a:ext cx="6684750" cy="1048779"/>
          </a:xfrm>
        </p:spPr>
        <p:txBody>
          <a:bodyPr/>
          <a:lstStyle/>
          <a:p>
            <a:r>
              <a:rPr lang="en-US" sz="3600" dirty="0"/>
              <a:t>Route Review - Timeline</a:t>
            </a:r>
            <a:endParaRPr lang="en-US" dirty="0"/>
          </a:p>
        </p:txBody>
      </p:sp>
      <p:sp>
        <p:nvSpPr>
          <p:cNvPr id="21" name="Arrow: Right 20">
            <a:extLst>
              <a:ext uri="{FF2B5EF4-FFF2-40B4-BE49-F238E27FC236}">
                <a16:creationId xmlns:a16="http://schemas.microsoft.com/office/drawing/2014/main" id="{826DECCE-35EA-48AE-80E5-A3E5D54F318A}"/>
              </a:ext>
            </a:extLst>
          </p:cNvPr>
          <p:cNvSpPr/>
          <p:nvPr/>
        </p:nvSpPr>
        <p:spPr>
          <a:xfrm>
            <a:off x="303303" y="1552876"/>
            <a:ext cx="1437393" cy="465825"/>
          </a:xfrm>
          <a:prstGeom prst="righ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b="1" dirty="0">
                <a:solidFill>
                  <a:schemeClr val="bg1"/>
                </a:solidFill>
                <a:cs typeface="Arial" panose="020B0604020202020204" pitchFamily="34" charset="0"/>
              </a:rPr>
              <a:t>Prepare</a:t>
            </a:r>
          </a:p>
        </p:txBody>
      </p:sp>
      <p:sp>
        <p:nvSpPr>
          <p:cNvPr id="22" name="Arrow: Right 21">
            <a:extLst>
              <a:ext uri="{FF2B5EF4-FFF2-40B4-BE49-F238E27FC236}">
                <a16:creationId xmlns:a16="http://schemas.microsoft.com/office/drawing/2014/main" id="{65A487A9-D43A-451E-8152-60AC5A3CF722}"/>
              </a:ext>
            </a:extLst>
          </p:cNvPr>
          <p:cNvSpPr/>
          <p:nvPr/>
        </p:nvSpPr>
        <p:spPr>
          <a:xfrm>
            <a:off x="1984560" y="1556878"/>
            <a:ext cx="1447799" cy="465825"/>
          </a:xfrm>
          <a:prstGeom prst="righ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b="1" dirty="0">
                <a:solidFill>
                  <a:schemeClr val="bg1"/>
                </a:solidFill>
                <a:cs typeface="Arial" panose="020B0604020202020204" pitchFamily="34" charset="0"/>
              </a:rPr>
              <a:t>Consult</a:t>
            </a:r>
          </a:p>
        </p:txBody>
      </p:sp>
      <p:sp>
        <p:nvSpPr>
          <p:cNvPr id="23" name="Arrow: Right 22">
            <a:extLst>
              <a:ext uri="{FF2B5EF4-FFF2-40B4-BE49-F238E27FC236}">
                <a16:creationId xmlns:a16="http://schemas.microsoft.com/office/drawing/2014/main" id="{33E14213-1533-4B01-B843-E8E0B6C38D68}"/>
              </a:ext>
            </a:extLst>
          </p:cNvPr>
          <p:cNvSpPr/>
          <p:nvPr/>
        </p:nvSpPr>
        <p:spPr>
          <a:xfrm>
            <a:off x="3691308" y="1565076"/>
            <a:ext cx="1494091" cy="465825"/>
          </a:xfrm>
          <a:prstGeom prst="righ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b="1" dirty="0">
                <a:solidFill>
                  <a:schemeClr val="bg1"/>
                </a:solidFill>
                <a:cs typeface="Arial" panose="020B0604020202020204" pitchFamily="34" charset="0"/>
              </a:rPr>
              <a:t>Evaluate</a:t>
            </a:r>
            <a:endParaRPr lang="en-GB" sz="1700" b="1" dirty="0">
              <a:solidFill>
                <a:schemeClr val="bg1"/>
              </a:solidFill>
              <a:cs typeface="Arial" panose="020B0604020202020204" pitchFamily="34" charset="0"/>
            </a:endParaRPr>
          </a:p>
        </p:txBody>
      </p:sp>
      <p:sp>
        <p:nvSpPr>
          <p:cNvPr id="25" name="Arrow: Right 24">
            <a:extLst>
              <a:ext uri="{FF2B5EF4-FFF2-40B4-BE49-F238E27FC236}">
                <a16:creationId xmlns:a16="http://schemas.microsoft.com/office/drawing/2014/main" id="{BD1A0A80-3EE7-4206-ADAA-9BB9EBCB5829}"/>
              </a:ext>
            </a:extLst>
          </p:cNvPr>
          <p:cNvSpPr/>
          <p:nvPr/>
        </p:nvSpPr>
        <p:spPr>
          <a:xfrm>
            <a:off x="7276589" y="1570019"/>
            <a:ext cx="1648741" cy="473861"/>
          </a:xfrm>
          <a:prstGeom prst="righ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b="1" dirty="0">
                <a:solidFill>
                  <a:schemeClr val="bg1"/>
                </a:solidFill>
                <a:cs typeface="Arial" panose="020B0604020202020204" pitchFamily="34" charset="0"/>
              </a:rPr>
              <a:t>Implement</a:t>
            </a:r>
            <a:endParaRPr lang="en-GB" sz="1700" b="1" dirty="0">
              <a:solidFill>
                <a:schemeClr val="bg1"/>
              </a:solidFill>
              <a:cs typeface="Arial" panose="020B0604020202020204" pitchFamily="34" charset="0"/>
            </a:endParaRPr>
          </a:p>
        </p:txBody>
      </p:sp>
      <p:sp>
        <p:nvSpPr>
          <p:cNvPr id="28" name="Arrow: Right 27">
            <a:extLst>
              <a:ext uri="{FF2B5EF4-FFF2-40B4-BE49-F238E27FC236}">
                <a16:creationId xmlns:a16="http://schemas.microsoft.com/office/drawing/2014/main" id="{AD19441B-E303-470E-BBFB-96A97300949B}"/>
              </a:ext>
            </a:extLst>
          </p:cNvPr>
          <p:cNvSpPr/>
          <p:nvPr/>
        </p:nvSpPr>
        <p:spPr>
          <a:xfrm>
            <a:off x="5564541" y="1565076"/>
            <a:ext cx="1412227" cy="473861"/>
          </a:xfrm>
          <a:prstGeom prst="righ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b="1" dirty="0">
                <a:solidFill>
                  <a:schemeClr val="bg1"/>
                </a:solidFill>
                <a:cs typeface="Arial" panose="020B0604020202020204" pitchFamily="34" charset="0"/>
              </a:rPr>
              <a:t>Decide</a:t>
            </a:r>
            <a:endParaRPr lang="en-GB" sz="1700" b="1" dirty="0">
              <a:solidFill>
                <a:schemeClr val="bg1"/>
              </a:solidFill>
              <a:cs typeface="Arial" panose="020B0604020202020204" pitchFamily="34" charset="0"/>
            </a:endParaRPr>
          </a:p>
        </p:txBody>
      </p:sp>
      <p:sp>
        <p:nvSpPr>
          <p:cNvPr id="29" name="TextBox 28">
            <a:extLst>
              <a:ext uri="{FF2B5EF4-FFF2-40B4-BE49-F238E27FC236}">
                <a16:creationId xmlns:a16="http://schemas.microsoft.com/office/drawing/2014/main" id="{E73238BA-124B-4FE6-96C9-7D49116E35C5}"/>
              </a:ext>
            </a:extLst>
          </p:cNvPr>
          <p:cNvSpPr txBox="1"/>
          <p:nvPr/>
        </p:nvSpPr>
        <p:spPr>
          <a:xfrm>
            <a:off x="351689" y="2181955"/>
            <a:ext cx="1303021" cy="584775"/>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Sept 19 – Oct 19</a:t>
            </a:r>
          </a:p>
        </p:txBody>
      </p:sp>
      <p:sp>
        <p:nvSpPr>
          <p:cNvPr id="30" name="TextBox 29">
            <a:extLst>
              <a:ext uri="{FF2B5EF4-FFF2-40B4-BE49-F238E27FC236}">
                <a16:creationId xmlns:a16="http://schemas.microsoft.com/office/drawing/2014/main" id="{F28D29FA-4F16-40B5-8B73-EC47D8D506B2}"/>
              </a:ext>
            </a:extLst>
          </p:cNvPr>
          <p:cNvSpPr txBox="1"/>
          <p:nvPr/>
        </p:nvSpPr>
        <p:spPr>
          <a:xfrm>
            <a:off x="2115427" y="2218665"/>
            <a:ext cx="1186064" cy="584775"/>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Oct 19 –</a:t>
            </a:r>
          </a:p>
          <a:p>
            <a:pPr algn="ctr"/>
            <a:r>
              <a:rPr lang="en-GB" sz="1600" dirty="0">
                <a:latin typeface="Arial" panose="020B0604020202020204" pitchFamily="34" charset="0"/>
                <a:cs typeface="Arial" panose="020B0604020202020204" pitchFamily="34" charset="0"/>
              </a:rPr>
              <a:t>Jan 20</a:t>
            </a:r>
          </a:p>
        </p:txBody>
      </p:sp>
      <p:sp>
        <p:nvSpPr>
          <p:cNvPr id="32" name="TextBox 31">
            <a:extLst>
              <a:ext uri="{FF2B5EF4-FFF2-40B4-BE49-F238E27FC236}">
                <a16:creationId xmlns:a16="http://schemas.microsoft.com/office/drawing/2014/main" id="{1D445760-21A6-4A31-8222-2DDB6650E5C7}"/>
              </a:ext>
            </a:extLst>
          </p:cNvPr>
          <p:cNvSpPr txBox="1"/>
          <p:nvPr/>
        </p:nvSpPr>
        <p:spPr>
          <a:xfrm>
            <a:off x="3717293" y="2218664"/>
            <a:ext cx="1365529" cy="584775"/>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Feb 20 – July 20</a:t>
            </a:r>
          </a:p>
        </p:txBody>
      </p:sp>
      <p:sp>
        <p:nvSpPr>
          <p:cNvPr id="34" name="TextBox 33">
            <a:extLst>
              <a:ext uri="{FF2B5EF4-FFF2-40B4-BE49-F238E27FC236}">
                <a16:creationId xmlns:a16="http://schemas.microsoft.com/office/drawing/2014/main" id="{8CB41A33-7366-48DE-AF5C-386AD17C6B79}"/>
              </a:ext>
            </a:extLst>
          </p:cNvPr>
          <p:cNvSpPr txBox="1"/>
          <p:nvPr/>
        </p:nvSpPr>
        <p:spPr>
          <a:xfrm>
            <a:off x="5504134" y="2193017"/>
            <a:ext cx="1373286" cy="584775"/>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July 20 – Winter 20/21</a:t>
            </a:r>
          </a:p>
        </p:txBody>
      </p:sp>
      <p:sp>
        <p:nvSpPr>
          <p:cNvPr id="36" name="TextBox 35">
            <a:extLst>
              <a:ext uri="{FF2B5EF4-FFF2-40B4-BE49-F238E27FC236}">
                <a16:creationId xmlns:a16="http://schemas.microsoft.com/office/drawing/2014/main" id="{C5458888-D4B5-4FC9-A6A8-5CC9B0D55841}"/>
              </a:ext>
            </a:extLst>
          </p:cNvPr>
          <p:cNvSpPr txBox="1"/>
          <p:nvPr/>
        </p:nvSpPr>
        <p:spPr>
          <a:xfrm>
            <a:off x="7380154" y="2218665"/>
            <a:ext cx="1348536" cy="830997"/>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Winter 20/21 – Winter 21/22</a:t>
            </a:r>
          </a:p>
        </p:txBody>
      </p:sp>
    </p:spTree>
    <p:extLst>
      <p:ext uri="{BB962C8B-B14F-4D97-AF65-F5344CB8AC3E}">
        <p14:creationId xmlns:p14="http://schemas.microsoft.com/office/powerpoint/2010/main" val="186144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31" grpId="0" animBg="1"/>
      <p:bldP spid="23" grpId="0" animBg="1"/>
      <p:bldP spid="25" grpId="0" animBg="1"/>
      <p:bldP spid="28" grpId="0" animBg="1"/>
      <p:bldP spid="32" grpId="0" animBg="1"/>
      <p:bldP spid="34"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764"/>
            <a:ext cx="6684750" cy="1272436"/>
          </a:xfrm>
        </p:spPr>
        <p:txBody>
          <a:bodyPr/>
          <a:lstStyle/>
          <a:p>
            <a:r>
              <a:rPr lang="en-GB" dirty="0"/>
              <a:t>Route Review - Scope</a:t>
            </a:r>
          </a:p>
        </p:txBody>
      </p:sp>
      <p:sp>
        <p:nvSpPr>
          <p:cNvPr id="6" name="Rounded Rectangle 6">
            <a:extLst>
              <a:ext uri="{FF2B5EF4-FFF2-40B4-BE49-F238E27FC236}">
                <a16:creationId xmlns:a16="http://schemas.microsoft.com/office/drawing/2014/main" id="{CF1175CE-E950-4BE1-88AA-9C14080E2C4C}"/>
              </a:ext>
            </a:extLst>
          </p:cNvPr>
          <p:cNvSpPr/>
          <p:nvPr/>
        </p:nvSpPr>
        <p:spPr>
          <a:xfrm>
            <a:off x="393649" y="2383599"/>
            <a:ext cx="8493707" cy="1182559"/>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59 standards in total</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Across all three pathways and at all levels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Published as early as 2014</a:t>
            </a:r>
          </a:p>
        </p:txBody>
      </p:sp>
      <p:sp>
        <p:nvSpPr>
          <p:cNvPr id="8" name="Rectangle: Rounded Corners 7">
            <a:extLst>
              <a:ext uri="{FF2B5EF4-FFF2-40B4-BE49-F238E27FC236}">
                <a16:creationId xmlns:a16="http://schemas.microsoft.com/office/drawing/2014/main" id="{2D025767-C3E0-4C4E-AC6A-FA744762C116}"/>
              </a:ext>
            </a:extLst>
          </p:cNvPr>
          <p:cNvSpPr/>
          <p:nvPr/>
        </p:nvSpPr>
        <p:spPr>
          <a:xfrm>
            <a:off x="393648" y="1676701"/>
            <a:ext cx="8493707" cy="638607"/>
          </a:xfrm>
          <a:prstGeom prst="roundRect">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sz="1750" b="1" dirty="0">
                <a:solidFill>
                  <a:schemeClr val="bg1"/>
                </a:solidFill>
                <a:latin typeface="Arial" panose="020B0604020202020204" pitchFamily="34" charset="0"/>
                <a:cs typeface="Arial" panose="020B0604020202020204" pitchFamily="34" charset="0"/>
              </a:rPr>
              <a:t>Standards approved pre-Institute that have not been significantly updated</a:t>
            </a:r>
          </a:p>
        </p:txBody>
      </p:sp>
      <p:sp>
        <p:nvSpPr>
          <p:cNvPr id="9" name="Rounded Rectangle 6">
            <a:extLst>
              <a:ext uri="{FF2B5EF4-FFF2-40B4-BE49-F238E27FC236}">
                <a16:creationId xmlns:a16="http://schemas.microsoft.com/office/drawing/2014/main" id="{E5115D5A-62A9-4290-978E-2F2D6E75F2CB}"/>
              </a:ext>
            </a:extLst>
          </p:cNvPr>
          <p:cNvSpPr/>
          <p:nvPr/>
        </p:nvSpPr>
        <p:spPr>
          <a:xfrm>
            <a:off x="393649" y="4529755"/>
            <a:ext cx="8493706" cy="1456051"/>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Standards with:</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 low number of starts / high proportion of withdrawals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Significant overlap with other standards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Significant misalignment with our requirements   </a:t>
            </a:r>
          </a:p>
        </p:txBody>
      </p:sp>
      <p:sp>
        <p:nvSpPr>
          <p:cNvPr id="11" name="Rectangle: Rounded Corners 10">
            <a:extLst>
              <a:ext uri="{FF2B5EF4-FFF2-40B4-BE49-F238E27FC236}">
                <a16:creationId xmlns:a16="http://schemas.microsoft.com/office/drawing/2014/main" id="{899439A2-0B59-4856-9D5A-62F1745C500A}"/>
              </a:ext>
            </a:extLst>
          </p:cNvPr>
          <p:cNvSpPr/>
          <p:nvPr/>
        </p:nvSpPr>
        <p:spPr>
          <a:xfrm>
            <a:off x="393648" y="3806784"/>
            <a:ext cx="8493707" cy="638606"/>
          </a:xfrm>
          <a:prstGeom prst="roundRect">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sz="1750" b="1" dirty="0">
                <a:solidFill>
                  <a:schemeClr val="bg1"/>
                </a:solidFill>
                <a:latin typeface="Arial" panose="020B0604020202020204" pitchFamily="34" charset="0"/>
                <a:cs typeface="Arial" panose="020B0604020202020204" pitchFamily="34" charset="0"/>
              </a:rPr>
              <a:t>Other standards where there are potential compliance/ quality issues</a:t>
            </a:r>
          </a:p>
        </p:txBody>
      </p:sp>
    </p:spTree>
    <p:extLst>
      <p:ext uri="{BB962C8B-B14F-4D97-AF65-F5344CB8AC3E}">
        <p14:creationId xmlns:p14="http://schemas.microsoft.com/office/powerpoint/2010/main" val="274014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663"/>
            <a:ext cx="6684750" cy="1048779"/>
          </a:xfrm>
        </p:spPr>
        <p:txBody>
          <a:bodyPr/>
          <a:lstStyle/>
          <a:p>
            <a:r>
              <a:rPr lang="en-GB" sz="3600" dirty="0">
                <a:latin typeface="Arial"/>
                <a:ea typeface="Times New Roman"/>
              </a:rPr>
              <a:t>Route Review - What will be considered?</a:t>
            </a:r>
            <a:endParaRPr lang="en-GB" dirty="0"/>
          </a:p>
        </p:txBody>
      </p:sp>
      <p:sp>
        <p:nvSpPr>
          <p:cNvPr id="3" name="Content Placeholder 2"/>
          <p:cNvSpPr>
            <a:spLocks noGrp="1"/>
          </p:cNvSpPr>
          <p:nvPr>
            <p:ph idx="1"/>
          </p:nvPr>
        </p:nvSpPr>
        <p:spPr>
          <a:xfrm>
            <a:off x="276447" y="1775637"/>
            <a:ext cx="8442251" cy="4635796"/>
          </a:xfrm>
        </p:spPr>
        <p:txBody>
          <a:bodyPr>
            <a:normAutofit/>
          </a:bodyPr>
          <a:lstStyle/>
          <a:p>
            <a:pPr marL="0" indent="0">
              <a:buNone/>
            </a:pPr>
            <a:endParaRPr lang="en-GB" dirty="0">
              <a:latin typeface="Calibri" panose="020F0502020204030204" pitchFamily="34" charset="0"/>
            </a:endParaRPr>
          </a:p>
          <a:p>
            <a:pPr marL="0" indent="0">
              <a:buNone/>
            </a:pPr>
            <a:endParaRPr lang="en-GB" sz="2000" dirty="0">
              <a:latin typeface="Calibri" panose="020F0502020204030204" pitchFamily="34" charset="0"/>
            </a:endParaRPr>
          </a:p>
          <a:p>
            <a:pPr marL="0" indent="0">
              <a:buNone/>
            </a:pPr>
            <a:endParaRPr lang="en-GB" sz="2000" dirty="0">
              <a:latin typeface="Calibri" panose="020F0502020204030204" pitchFamily="34" charset="0"/>
            </a:endParaRPr>
          </a:p>
          <a:p>
            <a:endParaRPr lang="en-GB" sz="2000" dirty="0">
              <a:latin typeface="Calibri" panose="020F0502020204030204" pitchFamily="34" charset="0"/>
            </a:endParaRPr>
          </a:p>
        </p:txBody>
      </p:sp>
      <p:sp>
        <p:nvSpPr>
          <p:cNvPr id="5" name="Rectangle: Rounded Corners 4">
            <a:extLst>
              <a:ext uri="{FF2B5EF4-FFF2-40B4-BE49-F238E27FC236}">
                <a16:creationId xmlns:a16="http://schemas.microsoft.com/office/drawing/2014/main" id="{69704151-BA95-40F1-A691-A530FB026713}"/>
              </a:ext>
            </a:extLst>
          </p:cNvPr>
          <p:cNvSpPr/>
          <p:nvPr/>
        </p:nvSpPr>
        <p:spPr>
          <a:xfrm>
            <a:off x="363080" y="1441012"/>
            <a:ext cx="2893363" cy="1325301"/>
          </a:xfrm>
          <a:prstGeom prst="roundRect">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sz="1750" b="1" dirty="0">
                <a:solidFill>
                  <a:schemeClr val="bg1"/>
                </a:solidFill>
                <a:latin typeface="Arial" panose="020B0604020202020204" pitchFamily="34" charset="0"/>
                <a:cs typeface="Arial" panose="020B0604020202020204" pitchFamily="34" charset="0"/>
              </a:rPr>
              <a:t>External consultation on the route (occupational map) &amp; standards in scope </a:t>
            </a:r>
          </a:p>
        </p:txBody>
      </p:sp>
      <p:sp>
        <p:nvSpPr>
          <p:cNvPr id="7" name="Rectangle: Rounded Corners 6">
            <a:extLst>
              <a:ext uri="{FF2B5EF4-FFF2-40B4-BE49-F238E27FC236}">
                <a16:creationId xmlns:a16="http://schemas.microsoft.com/office/drawing/2014/main" id="{5C90C1F2-4546-422A-BEB8-A39674997F58}"/>
              </a:ext>
            </a:extLst>
          </p:cNvPr>
          <p:cNvSpPr/>
          <p:nvPr/>
        </p:nvSpPr>
        <p:spPr>
          <a:xfrm>
            <a:off x="3490465" y="1559387"/>
            <a:ext cx="2893363" cy="608517"/>
          </a:xfrm>
          <a:prstGeom prst="roundRect">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sz="1750" b="1" dirty="0">
                <a:solidFill>
                  <a:schemeClr val="bg1"/>
                </a:solidFill>
                <a:latin typeface="Arial" panose="020B0604020202020204" pitchFamily="34" charset="0"/>
                <a:cs typeface="Arial" panose="020B0604020202020204" pitchFamily="34" charset="0"/>
              </a:rPr>
              <a:t>Apprentices feedback </a:t>
            </a:r>
          </a:p>
        </p:txBody>
      </p:sp>
      <p:sp>
        <p:nvSpPr>
          <p:cNvPr id="8" name="Rectangle: Rounded Corners 7">
            <a:extLst>
              <a:ext uri="{FF2B5EF4-FFF2-40B4-BE49-F238E27FC236}">
                <a16:creationId xmlns:a16="http://schemas.microsoft.com/office/drawing/2014/main" id="{2BF8F233-9ED1-4686-B018-AE1820DD8A1C}"/>
              </a:ext>
            </a:extLst>
          </p:cNvPr>
          <p:cNvSpPr/>
          <p:nvPr/>
        </p:nvSpPr>
        <p:spPr>
          <a:xfrm>
            <a:off x="3084914" y="3378616"/>
            <a:ext cx="2995846" cy="608517"/>
          </a:xfrm>
          <a:prstGeom prst="roundRect">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Recommendations</a:t>
            </a:r>
          </a:p>
        </p:txBody>
      </p:sp>
      <p:sp>
        <p:nvSpPr>
          <p:cNvPr id="9" name="Rectangle: Rounded Corners 8">
            <a:extLst>
              <a:ext uri="{FF2B5EF4-FFF2-40B4-BE49-F238E27FC236}">
                <a16:creationId xmlns:a16="http://schemas.microsoft.com/office/drawing/2014/main" id="{3AF3B8BE-0C7C-4BAB-9482-8919BF1C3A75}"/>
              </a:ext>
            </a:extLst>
          </p:cNvPr>
          <p:cNvSpPr/>
          <p:nvPr/>
        </p:nvSpPr>
        <p:spPr>
          <a:xfrm>
            <a:off x="6088325" y="4843713"/>
            <a:ext cx="2515398" cy="874846"/>
          </a:xfrm>
          <a:prstGeom prst="roundRect">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sz="1750" b="1" dirty="0">
                <a:solidFill>
                  <a:schemeClr val="bg1"/>
                </a:solidFill>
                <a:latin typeface="Arial" panose="020B0604020202020204" pitchFamily="34" charset="0"/>
                <a:cs typeface="Arial" panose="020B0604020202020204" pitchFamily="34" charset="0"/>
              </a:rPr>
              <a:t>Standards against Institute criteria </a:t>
            </a:r>
          </a:p>
        </p:txBody>
      </p:sp>
      <p:sp>
        <p:nvSpPr>
          <p:cNvPr id="10" name="Rectangle: Rounded Corners 9">
            <a:extLst>
              <a:ext uri="{FF2B5EF4-FFF2-40B4-BE49-F238E27FC236}">
                <a16:creationId xmlns:a16="http://schemas.microsoft.com/office/drawing/2014/main" id="{E9899722-573F-4E98-AE4D-36C220710B0D}"/>
              </a:ext>
            </a:extLst>
          </p:cNvPr>
          <p:cNvSpPr/>
          <p:nvPr/>
        </p:nvSpPr>
        <p:spPr>
          <a:xfrm>
            <a:off x="3256443" y="4843713"/>
            <a:ext cx="2536851" cy="1315680"/>
          </a:xfrm>
          <a:prstGeom prst="roundRect">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sz="1750" b="1" dirty="0">
                <a:solidFill>
                  <a:schemeClr val="bg1"/>
                </a:solidFill>
                <a:latin typeface="Arial" panose="020B0604020202020204" pitchFamily="34" charset="0"/>
                <a:cs typeface="Arial" panose="020B0604020202020204" pitchFamily="34" charset="0"/>
              </a:rPr>
              <a:t>Analysis of occupational map to check for gaps and overlap</a:t>
            </a:r>
          </a:p>
        </p:txBody>
      </p:sp>
      <p:sp>
        <p:nvSpPr>
          <p:cNvPr id="11" name="Rectangle: Rounded Corners 10">
            <a:extLst>
              <a:ext uri="{FF2B5EF4-FFF2-40B4-BE49-F238E27FC236}">
                <a16:creationId xmlns:a16="http://schemas.microsoft.com/office/drawing/2014/main" id="{4EADAED2-6A03-4317-A753-6F1E5E876FAC}"/>
              </a:ext>
            </a:extLst>
          </p:cNvPr>
          <p:cNvSpPr/>
          <p:nvPr/>
        </p:nvSpPr>
        <p:spPr>
          <a:xfrm>
            <a:off x="217076" y="3170498"/>
            <a:ext cx="1909675" cy="1325302"/>
          </a:xfrm>
          <a:prstGeom prst="roundRect">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sz="1750" b="1" dirty="0">
                <a:solidFill>
                  <a:schemeClr val="bg1"/>
                </a:solidFill>
                <a:latin typeface="Arial" panose="020B0604020202020204" pitchFamily="34" charset="0"/>
                <a:cs typeface="Arial" panose="020B0604020202020204" pitchFamily="34" charset="0"/>
              </a:rPr>
              <a:t>Standards reviewed by industry experts</a:t>
            </a:r>
          </a:p>
        </p:txBody>
      </p:sp>
      <p:sp>
        <p:nvSpPr>
          <p:cNvPr id="12" name="Rectangle: Rounded Corners 11">
            <a:extLst>
              <a:ext uri="{FF2B5EF4-FFF2-40B4-BE49-F238E27FC236}">
                <a16:creationId xmlns:a16="http://schemas.microsoft.com/office/drawing/2014/main" id="{F392A026-9399-4079-9CE1-D48677DCBA2C}"/>
              </a:ext>
            </a:extLst>
          </p:cNvPr>
          <p:cNvSpPr/>
          <p:nvPr/>
        </p:nvSpPr>
        <p:spPr>
          <a:xfrm>
            <a:off x="6802870" y="1886230"/>
            <a:ext cx="2114033" cy="1018087"/>
          </a:xfrm>
          <a:prstGeom prst="roundRect">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pPr algn="ctr"/>
            <a:r>
              <a:rPr lang="en-GB" sz="1750" b="1" dirty="0">
                <a:solidFill>
                  <a:schemeClr val="bg1"/>
                </a:solidFill>
                <a:latin typeface="Arial" panose="020B0604020202020204" pitchFamily="34" charset="0"/>
                <a:cs typeface="Arial" panose="020B0604020202020204" pitchFamily="34" charset="0"/>
              </a:rPr>
              <a:t>Feedback from T-Level consultation</a:t>
            </a:r>
          </a:p>
        </p:txBody>
      </p:sp>
      <p:sp>
        <p:nvSpPr>
          <p:cNvPr id="13" name="Arrow: Right 12">
            <a:extLst>
              <a:ext uri="{FF2B5EF4-FFF2-40B4-BE49-F238E27FC236}">
                <a16:creationId xmlns:a16="http://schemas.microsoft.com/office/drawing/2014/main" id="{7BC2026F-9CB1-4D27-A59E-5B808CD5BB13}"/>
              </a:ext>
            </a:extLst>
          </p:cNvPr>
          <p:cNvSpPr/>
          <p:nvPr/>
        </p:nvSpPr>
        <p:spPr>
          <a:xfrm rot="2187669">
            <a:off x="3148109" y="2822967"/>
            <a:ext cx="937426" cy="294580"/>
          </a:xfrm>
          <a:prstGeom prst="righ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endParaRPr lang="en-GB" sz="1750" b="1">
              <a:solidFill>
                <a:schemeClr val="bg1"/>
              </a:solidFill>
              <a:latin typeface="Arial" panose="020B0604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98C50023-0418-4DBF-8651-EB814881CF5A}"/>
              </a:ext>
            </a:extLst>
          </p:cNvPr>
          <p:cNvSpPr/>
          <p:nvPr/>
        </p:nvSpPr>
        <p:spPr>
          <a:xfrm>
            <a:off x="2224403" y="3613924"/>
            <a:ext cx="735887" cy="317996"/>
          </a:xfrm>
          <a:prstGeom prst="righ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endParaRPr lang="en-GB" sz="1750" b="1">
              <a:solidFill>
                <a:schemeClr val="bg1"/>
              </a:solidFill>
              <a:latin typeface="Arial" panose="020B060402020202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DA79D07A-9226-41B5-A3DB-BEDC6395D0DD}"/>
              </a:ext>
            </a:extLst>
          </p:cNvPr>
          <p:cNvSpPr/>
          <p:nvPr/>
        </p:nvSpPr>
        <p:spPr>
          <a:xfrm rot="19255269">
            <a:off x="2514036" y="4345794"/>
            <a:ext cx="845831" cy="333415"/>
          </a:xfrm>
          <a:prstGeom prst="righ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endParaRPr lang="en-GB" sz="1750" b="1">
              <a:solidFill>
                <a:schemeClr val="bg1"/>
              </a:solidFill>
              <a:latin typeface="Arial" panose="020B0604020202020204" pitchFamily="34" charset="0"/>
              <a:cs typeface="Arial" panose="020B0604020202020204" pitchFamily="34" charset="0"/>
            </a:endParaRPr>
          </a:p>
        </p:txBody>
      </p:sp>
      <p:sp>
        <p:nvSpPr>
          <p:cNvPr id="16" name="Arrow: Left 15">
            <a:extLst>
              <a:ext uri="{FF2B5EF4-FFF2-40B4-BE49-F238E27FC236}">
                <a16:creationId xmlns:a16="http://schemas.microsoft.com/office/drawing/2014/main" id="{AFCED893-FE72-40B1-ABD9-EAE75B56BA9B}"/>
              </a:ext>
            </a:extLst>
          </p:cNvPr>
          <p:cNvSpPr/>
          <p:nvPr/>
        </p:nvSpPr>
        <p:spPr>
          <a:xfrm rot="19355524">
            <a:off x="6096257" y="2977126"/>
            <a:ext cx="662684" cy="303762"/>
          </a:xfrm>
          <a:prstGeom prst="lef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endParaRPr lang="en-GB" sz="1750" b="1" dirty="0">
              <a:solidFill>
                <a:schemeClr val="bg1"/>
              </a:solidFill>
              <a:latin typeface="Arial" panose="020B0604020202020204" pitchFamily="34" charset="0"/>
              <a:cs typeface="Arial" panose="020B0604020202020204" pitchFamily="34" charset="0"/>
            </a:endParaRPr>
          </a:p>
        </p:txBody>
      </p:sp>
      <p:sp>
        <p:nvSpPr>
          <p:cNvPr id="17" name="Arrow: Left 16">
            <a:extLst>
              <a:ext uri="{FF2B5EF4-FFF2-40B4-BE49-F238E27FC236}">
                <a16:creationId xmlns:a16="http://schemas.microsoft.com/office/drawing/2014/main" id="{D911FF96-9818-4775-8979-FF3B8E11B0F1}"/>
              </a:ext>
            </a:extLst>
          </p:cNvPr>
          <p:cNvSpPr/>
          <p:nvPr/>
        </p:nvSpPr>
        <p:spPr>
          <a:xfrm rot="16200000">
            <a:off x="4539365" y="2571928"/>
            <a:ext cx="928527" cy="388767"/>
          </a:xfrm>
          <a:prstGeom prst="lef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endParaRPr lang="en-GB" sz="1750" b="1">
              <a:solidFill>
                <a:schemeClr val="bg1"/>
              </a:solidFill>
              <a:latin typeface="Arial" panose="020B0604020202020204" pitchFamily="34" charset="0"/>
              <a:cs typeface="Arial" panose="020B0604020202020204" pitchFamily="34" charset="0"/>
            </a:endParaRPr>
          </a:p>
        </p:txBody>
      </p:sp>
      <p:sp>
        <p:nvSpPr>
          <p:cNvPr id="18" name="Arrow: Left 17">
            <a:extLst>
              <a:ext uri="{FF2B5EF4-FFF2-40B4-BE49-F238E27FC236}">
                <a16:creationId xmlns:a16="http://schemas.microsoft.com/office/drawing/2014/main" id="{C29CFAA7-45BC-4CE7-BBB7-1AF4E33630E1}"/>
              </a:ext>
            </a:extLst>
          </p:cNvPr>
          <p:cNvSpPr/>
          <p:nvPr/>
        </p:nvSpPr>
        <p:spPr>
          <a:xfrm rot="2379670">
            <a:off x="5947272" y="4281494"/>
            <a:ext cx="871808" cy="315027"/>
          </a:xfrm>
          <a:prstGeom prst="lef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endParaRPr lang="en-GB" sz="1750" b="1">
              <a:solidFill>
                <a:schemeClr val="bg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A672469C-34E7-427E-B9DC-F9C20891B286}"/>
              </a:ext>
            </a:extLst>
          </p:cNvPr>
          <p:cNvSpPr/>
          <p:nvPr/>
        </p:nvSpPr>
        <p:spPr>
          <a:xfrm>
            <a:off x="375550" y="4843713"/>
            <a:ext cx="2149931" cy="1315680"/>
          </a:xfrm>
          <a:prstGeom prst="roundRect">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sz="1750" b="1" dirty="0">
                <a:solidFill>
                  <a:schemeClr val="bg1"/>
                </a:solidFill>
                <a:latin typeface="Arial" panose="020B0604020202020204" pitchFamily="34" charset="0"/>
                <a:cs typeface="Arial" panose="020B0604020202020204" pitchFamily="34" charset="0"/>
              </a:rPr>
              <a:t>Government priorities </a:t>
            </a:r>
          </a:p>
          <a:p>
            <a:r>
              <a:rPr lang="en-GB" sz="1750" b="1" dirty="0">
                <a:solidFill>
                  <a:schemeClr val="bg1"/>
                </a:solidFill>
                <a:latin typeface="Arial" panose="020B0604020202020204" pitchFamily="34" charset="0"/>
                <a:cs typeface="Arial" panose="020B0604020202020204" pitchFamily="34" charset="0"/>
              </a:rPr>
              <a:t>e.g. Industrial Strategy</a:t>
            </a:r>
          </a:p>
        </p:txBody>
      </p:sp>
      <p:sp>
        <p:nvSpPr>
          <p:cNvPr id="20" name="Arrow: Left 19">
            <a:extLst>
              <a:ext uri="{FF2B5EF4-FFF2-40B4-BE49-F238E27FC236}">
                <a16:creationId xmlns:a16="http://schemas.microsoft.com/office/drawing/2014/main" id="{79E14F7F-BC0B-4D77-A7A2-2D2B72F76470}"/>
              </a:ext>
            </a:extLst>
          </p:cNvPr>
          <p:cNvSpPr/>
          <p:nvPr/>
        </p:nvSpPr>
        <p:spPr>
          <a:xfrm rot="5400000">
            <a:off x="4078880" y="4278411"/>
            <a:ext cx="662684" cy="323557"/>
          </a:xfrm>
          <a:prstGeom prst="lef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endParaRPr lang="en-GB" sz="1750" b="1">
              <a:solidFill>
                <a:schemeClr val="bg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B8EB0AA-EA4C-4E23-8967-DBE10BACF5EE}"/>
              </a:ext>
            </a:extLst>
          </p:cNvPr>
          <p:cNvSpPr/>
          <p:nvPr/>
        </p:nvSpPr>
        <p:spPr>
          <a:xfrm>
            <a:off x="7037384" y="3160800"/>
            <a:ext cx="1823648" cy="1018087"/>
          </a:xfrm>
          <a:prstGeom prst="roundRect">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r>
              <a:rPr lang="en-GB" sz="1750" b="1" dirty="0">
                <a:solidFill>
                  <a:schemeClr val="bg1"/>
                </a:solidFill>
                <a:latin typeface="Arial" panose="020B0604020202020204" pitchFamily="34" charset="0"/>
                <a:cs typeface="Arial" panose="020B0604020202020204" pitchFamily="34" charset="0"/>
              </a:rPr>
              <a:t>Data on route &amp; standards</a:t>
            </a:r>
          </a:p>
        </p:txBody>
      </p:sp>
      <p:sp>
        <p:nvSpPr>
          <p:cNvPr id="22" name="Arrow: Left 21">
            <a:extLst>
              <a:ext uri="{FF2B5EF4-FFF2-40B4-BE49-F238E27FC236}">
                <a16:creationId xmlns:a16="http://schemas.microsoft.com/office/drawing/2014/main" id="{9F08E7A0-E3B7-4E16-980D-8B9BD6B7AEEB}"/>
              </a:ext>
            </a:extLst>
          </p:cNvPr>
          <p:cNvSpPr/>
          <p:nvPr/>
        </p:nvSpPr>
        <p:spPr>
          <a:xfrm>
            <a:off x="6204886" y="3574145"/>
            <a:ext cx="662684" cy="301503"/>
          </a:xfrm>
          <a:prstGeom prst="leftArrow">
            <a:avLst/>
          </a:prstGeom>
          <a:solidFill>
            <a:srgbClr val="281D65">
              <a:hueOff val="0"/>
              <a:satOff val="0"/>
              <a:lumOff val="0"/>
              <a:alphaOff val="0"/>
            </a:srgbClr>
          </a:solidFill>
          <a:ln w="25400" cap="flat" cmpd="sng" algn="ctr">
            <a:solidFill>
              <a:srgbClr val="EEECE1">
                <a:hueOff val="0"/>
                <a:satOff val="0"/>
                <a:lumOff val="0"/>
                <a:alphaOff val="0"/>
              </a:srgbClr>
            </a:solidFill>
            <a:prstDash val="solid"/>
          </a:ln>
          <a:effectLst/>
        </p:spPr>
        <p:txBody>
          <a:bodyPr spcFirstLastPara="0" vert="horz" wrap="square" lIns="229891" tIns="0" rIns="229891" bIns="0" numCol="1" spcCol="1270" anchor="ctr" anchorCtr="0">
            <a:noAutofit/>
          </a:bodyPr>
          <a:lstStyle/>
          <a:p>
            <a:endParaRPr lang="en-GB" sz="17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25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9D6790F-05A9-42B7-B325-943CB7AAE262}"/>
              </a:ext>
            </a:extLst>
          </p:cNvPr>
          <p:cNvSpPr/>
          <p:nvPr/>
        </p:nvSpPr>
        <p:spPr>
          <a:xfrm>
            <a:off x="2951071" y="4218498"/>
            <a:ext cx="2586573" cy="1050985"/>
          </a:xfrm>
          <a:prstGeom prst="round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“Are any occupations in the wrong place?”</a:t>
            </a:r>
          </a:p>
        </p:txBody>
      </p:sp>
      <p:sp>
        <p:nvSpPr>
          <p:cNvPr id="11" name="Rectangle: Rounded Corners 10">
            <a:extLst>
              <a:ext uri="{FF2B5EF4-FFF2-40B4-BE49-F238E27FC236}">
                <a16:creationId xmlns:a16="http://schemas.microsoft.com/office/drawing/2014/main" id="{A4CBEB15-2167-497B-AF8B-DCA52098396D}"/>
              </a:ext>
            </a:extLst>
          </p:cNvPr>
          <p:cNvSpPr/>
          <p:nvPr/>
        </p:nvSpPr>
        <p:spPr>
          <a:xfrm>
            <a:off x="5079948" y="1476249"/>
            <a:ext cx="3209603" cy="1048779"/>
          </a:xfrm>
          <a:prstGeom prst="round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“Can occupational competency be achieved through another standard?”</a:t>
            </a:r>
          </a:p>
        </p:txBody>
      </p:sp>
      <p:sp>
        <p:nvSpPr>
          <p:cNvPr id="3" name="TextBox 2">
            <a:extLst>
              <a:ext uri="{FF2B5EF4-FFF2-40B4-BE49-F238E27FC236}">
                <a16:creationId xmlns:a16="http://schemas.microsoft.com/office/drawing/2014/main" id="{0B46043F-58BA-4A9F-B460-066B26490675}"/>
              </a:ext>
            </a:extLst>
          </p:cNvPr>
          <p:cNvSpPr txBox="1"/>
          <p:nvPr/>
        </p:nvSpPr>
        <p:spPr>
          <a:xfrm>
            <a:off x="271805" y="1348963"/>
            <a:ext cx="1834861" cy="523220"/>
          </a:xfrm>
          <a:prstGeom prst="rect">
            <a:avLst/>
          </a:prstGeom>
          <a:noFill/>
        </p:spPr>
        <p:txBody>
          <a:bodyPr wrap="none" rtlCol="0">
            <a:spAutoFit/>
          </a:bodyPr>
          <a:lstStyle/>
          <a:p>
            <a:r>
              <a:rPr lang="en-GB" sz="2800" b="1" dirty="0">
                <a:ln w="9525">
                  <a:solidFill>
                    <a:schemeClr val="bg1"/>
                  </a:solidFill>
                  <a:prstDash val="solid"/>
                </a:ln>
                <a:effectLst>
                  <a:outerShdw blurRad="12700" dist="38100" dir="2700000" algn="tl" rotWithShape="0">
                    <a:schemeClr val="bg1">
                      <a:lumMod val="50000"/>
                    </a:schemeClr>
                  </a:outerShdw>
                </a:effectLst>
              </a:rPr>
              <a:t>Employers:</a:t>
            </a:r>
          </a:p>
        </p:txBody>
      </p:sp>
      <p:sp>
        <p:nvSpPr>
          <p:cNvPr id="2" name="Title 1"/>
          <p:cNvSpPr>
            <a:spLocks noGrp="1"/>
          </p:cNvSpPr>
          <p:nvPr>
            <p:ph type="title"/>
          </p:nvPr>
        </p:nvSpPr>
        <p:spPr/>
        <p:txBody>
          <a:bodyPr/>
          <a:lstStyle/>
          <a:p>
            <a:r>
              <a:rPr lang="en-GB" sz="3600" dirty="0">
                <a:latin typeface="Arial"/>
                <a:ea typeface="Times New Roman"/>
              </a:rPr>
              <a:t>Route Review - Questions posed</a:t>
            </a:r>
            <a:endParaRPr lang="en-GB" dirty="0"/>
          </a:p>
        </p:txBody>
      </p:sp>
      <p:sp>
        <p:nvSpPr>
          <p:cNvPr id="6" name="Rectangle: Rounded Corners 5">
            <a:extLst>
              <a:ext uri="{FF2B5EF4-FFF2-40B4-BE49-F238E27FC236}">
                <a16:creationId xmlns:a16="http://schemas.microsoft.com/office/drawing/2014/main" id="{F4ECB322-952F-45B2-961A-67C70D6BBB10}"/>
              </a:ext>
            </a:extLst>
          </p:cNvPr>
          <p:cNvSpPr/>
          <p:nvPr/>
        </p:nvSpPr>
        <p:spPr>
          <a:xfrm>
            <a:off x="5010429" y="2624734"/>
            <a:ext cx="4060686" cy="1050984"/>
          </a:xfrm>
          <a:prstGeom prst="round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“Does the assessment plan ensure apprentices are fully competent in the occupation?”</a:t>
            </a:r>
          </a:p>
        </p:txBody>
      </p:sp>
      <p:sp>
        <p:nvSpPr>
          <p:cNvPr id="9" name="Rectangle: Rounded Corners 8">
            <a:extLst>
              <a:ext uri="{FF2B5EF4-FFF2-40B4-BE49-F238E27FC236}">
                <a16:creationId xmlns:a16="http://schemas.microsoft.com/office/drawing/2014/main" id="{DFE55FDF-C694-40CE-9F34-8BCC4D2E3123}"/>
              </a:ext>
            </a:extLst>
          </p:cNvPr>
          <p:cNvSpPr/>
          <p:nvPr/>
        </p:nvSpPr>
        <p:spPr>
          <a:xfrm>
            <a:off x="2372848" y="1589771"/>
            <a:ext cx="2850027" cy="530880"/>
          </a:xfrm>
          <a:prstGeom prst="round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“Is this apprenticeship still needed?”</a:t>
            </a:r>
          </a:p>
        </p:txBody>
      </p:sp>
      <p:sp>
        <p:nvSpPr>
          <p:cNvPr id="10" name="Rectangle: Rounded Corners 9">
            <a:extLst>
              <a:ext uri="{FF2B5EF4-FFF2-40B4-BE49-F238E27FC236}">
                <a16:creationId xmlns:a16="http://schemas.microsoft.com/office/drawing/2014/main" id="{43B3A27A-45D6-4B08-A2FD-ED9FEC9E2852}"/>
              </a:ext>
            </a:extLst>
          </p:cNvPr>
          <p:cNvSpPr/>
          <p:nvPr/>
        </p:nvSpPr>
        <p:spPr>
          <a:xfrm>
            <a:off x="72885" y="2172442"/>
            <a:ext cx="4849175" cy="654620"/>
          </a:xfrm>
          <a:prstGeom prst="round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“Is the standard’s content and duration appropriate given the occupation?”</a:t>
            </a:r>
          </a:p>
        </p:txBody>
      </p:sp>
      <p:sp>
        <p:nvSpPr>
          <p:cNvPr id="12" name="Rectangle: Rounded Corners 11">
            <a:extLst>
              <a:ext uri="{FF2B5EF4-FFF2-40B4-BE49-F238E27FC236}">
                <a16:creationId xmlns:a16="http://schemas.microsoft.com/office/drawing/2014/main" id="{AE4A2966-04B0-456A-9D9B-3B9498674507}"/>
              </a:ext>
            </a:extLst>
          </p:cNvPr>
          <p:cNvSpPr/>
          <p:nvPr/>
        </p:nvSpPr>
        <p:spPr>
          <a:xfrm>
            <a:off x="108301" y="3646995"/>
            <a:ext cx="2602523" cy="1367440"/>
          </a:xfrm>
          <a:prstGeom prst="round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“Does it cover everything that’s required for the occupation?”</a:t>
            </a:r>
          </a:p>
        </p:txBody>
      </p:sp>
      <p:sp>
        <p:nvSpPr>
          <p:cNvPr id="4" name="Rectangle 3">
            <a:extLst>
              <a:ext uri="{FF2B5EF4-FFF2-40B4-BE49-F238E27FC236}">
                <a16:creationId xmlns:a16="http://schemas.microsoft.com/office/drawing/2014/main" id="{CBADA9A8-5EB8-4073-B83E-688A5B87284B}"/>
              </a:ext>
            </a:extLst>
          </p:cNvPr>
          <p:cNvSpPr/>
          <p:nvPr/>
        </p:nvSpPr>
        <p:spPr>
          <a:xfrm>
            <a:off x="271805" y="2954937"/>
            <a:ext cx="2068836" cy="523220"/>
          </a:xfrm>
          <a:prstGeom prst="rect">
            <a:avLst/>
          </a:prstGeom>
        </p:spPr>
        <p:txBody>
          <a:bodyPr wrap="none">
            <a:spAutoFit/>
          </a:bodyPr>
          <a:lstStyle/>
          <a:p>
            <a:r>
              <a:rPr lang="en-GB" sz="2800" b="1" dirty="0">
                <a:ln w="9525">
                  <a:solidFill>
                    <a:schemeClr val="bg1"/>
                  </a:solidFill>
                  <a:prstDash val="solid"/>
                </a:ln>
                <a:effectLst>
                  <a:outerShdw blurRad="12700" dist="38100" dir="2700000" algn="tl" rotWithShape="0">
                    <a:schemeClr val="bg1">
                      <a:lumMod val="50000"/>
                    </a:schemeClr>
                  </a:outerShdw>
                </a:effectLst>
              </a:rPr>
              <a:t>Apprentices:</a:t>
            </a:r>
          </a:p>
        </p:txBody>
      </p:sp>
      <p:sp>
        <p:nvSpPr>
          <p:cNvPr id="13" name="Rectangle: Rounded Corners 12">
            <a:extLst>
              <a:ext uri="{FF2B5EF4-FFF2-40B4-BE49-F238E27FC236}">
                <a16:creationId xmlns:a16="http://schemas.microsoft.com/office/drawing/2014/main" id="{740B41E3-9E20-4BF2-94B3-9CCAC10DACB3}"/>
              </a:ext>
            </a:extLst>
          </p:cNvPr>
          <p:cNvSpPr/>
          <p:nvPr/>
        </p:nvSpPr>
        <p:spPr>
          <a:xfrm>
            <a:off x="2407906" y="2902887"/>
            <a:ext cx="2814969" cy="1239786"/>
          </a:xfrm>
          <a:prstGeom prst="round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“Does the standard reflect your experience of the apprenticeship?”</a:t>
            </a:r>
          </a:p>
        </p:txBody>
      </p:sp>
      <p:sp>
        <p:nvSpPr>
          <p:cNvPr id="14" name="Rectangle: Rounded Corners 13">
            <a:extLst>
              <a:ext uri="{FF2B5EF4-FFF2-40B4-BE49-F238E27FC236}">
                <a16:creationId xmlns:a16="http://schemas.microsoft.com/office/drawing/2014/main" id="{72C6D15A-9D03-46B8-966A-8AE09E855746}"/>
              </a:ext>
            </a:extLst>
          </p:cNvPr>
          <p:cNvSpPr/>
          <p:nvPr/>
        </p:nvSpPr>
        <p:spPr>
          <a:xfrm>
            <a:off x="5673507" y="4274450"/>
            <a:ext cx="3301681" cy="1430751"/>
          </a:xfrm>
          <a:prstGeom prst="round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“Are there any apprenticeships  standards that need be prioritised for development?”</a:t>
            </a:r>
          </a:p>
        </p:txBody>
      </p:sp>
      <p:sp>
        <p:nvSpPr>
          <p:cNvPr id="5" name="Rectangle 4">
            <a:extLst>
              <a:ext uri="{FF2B5EF4-FFF2-40B4-BE49-F238E27FC236}">
                <a16:creationId xmlns:a16="http://schemas.microsoft.com/office/drawing/2014/main" id="{D84F1A29-63CC-4FA6-8309-6A9236737C99}"/>
              </a:ext>
            </a:extLst>
          </p:cNvPr>
          <p:cNvSpPr/>
          <p:nvPr/>
        </p:nvSpPr>
        <p:spPr>
          <a:xfrm>
            <a:off x="5222875" y="3713474"/>
            <a:ext cx="2994602" cy="523220"/>
          </a:xfrm>
          <a:prstGeom prst="rect">
            <a:avLst/>
          </a:prstGeom>
        </p:spPr>
        <p:txBody>
          <a:bodyPr wrap="none">
            <a:spAutoFit/>
          </a:bodyPr>
          <a:lstStyle/>
          <a:p>
            <a:r>
              <a:rPr lang="en-GB" sz="2800" b="1" dirty="0">
                <a:ln w="9525">
                  <a:solidFill>
                    <a:schemeClr val="bg1"/>
                  </a:solidFill>
                  <a:prstDash val="solid"/>
                </a:ln>
                <a:effectLst>
                  <a:outerShdw blurRad="12700" dist="38100" dir="2700000" algn="tl" rotWithShape="0">
                    <a:schemeClr val="bg1">
                      <a:lumMod val="50000"/>
                    </a:schemeClr>
                  </a:outerShdw>
                </a:effectLst>
              </a:rPr>
              <a:t>Occupational map:</a:t>
            </a:r>
          </a:p>
        </p:txBody>
      </p:sp>
      <p:sp>
        <p:nvSpPr>
          <p:cNvPr id="15" name="Rectangle: Rounded Corners 14">
            <a:extLst>
              <a:ext uri="{FF2B5EF4-FFF2-40B4-BE49-F238E27FC236}">
                <a16:creationId xmlns:a16="http://schemas.microsoft.com/office/drawing/2014/main" id="{C79A2C35-2C80-41F9-AD46-A83A16B56E00}"/>
              </a:ext>
            </a:extLst>
          </p:cNvPr>
          <p:cNvSpPr/>
          <p:nvPr/>
        </p:nvSpPr>
        <p:spPr>
          <a:xfrm>
            <a:off x="2951071" y="5347684"/>
            <a:ext cx="3241857" cy="657920"/>
          </a:xfrm>
          <a:prstGeom prst="round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“Are there any occupations missing?”</a:t>
            </a:r>
          </a:p>
        </p:txBody>
      </p:sp>
    </p:spTree>
    <p:extLst>
      <p:ext uri="{BB962C8B-B14F-4D97-AF65-F5344CB8AC3E}">
        <p14:creationId xmlns:p14="http://schemas.microsoft.com/office/powerpoint/2010/main" val="154046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4" grpId="0"/>
      <p:bldP spid="13" grpId="0" animBg="1"/>
      <p:bldP spid="14" grpId="0" animBg="1"/>
      <p:bldP spid="5" grpId="0"/>
      <p:bldP spid="15" grpId="0" animBg="1"/>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281D65"/>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3">
      <a:dk1>
        <a:sysClr val="windowText" lastClr="000000"/>
      </a:dk1>
      <a:lt1>
        <a:sysClr val="window" lastClr="FFFFFF"/>
      </a:lt1>
      <a:dk2>
        <a:srgbClr val="281D65"/>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705DC42AE866448C6BF5F7C3A12E98" ma:contentTypeVersion="0" ma:contentTypeDescription="Create a new document." ma:contentTypeScope="" ma:versionID="44e733791c4d0bd9afc589a9a4e4ac34">
  <xsd:schema xmlns:xsd="http://www.w3.org/2001/XMLSchema" xmlns:p="http://schemas.microsoft.com/office/2006/metadata/properties" targetNamespace="http://schemas.microsoft.com/office/2006/metadata/properties" ma:root="true" ma:fieldsID="2d9d01bcb9ee8c76eaad9bf63c363bc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6466D6B-BBB2-4A98-87EC-E56FAA5C8167}">
  <ds:schemaRefs>
    <ds:schemaRef ds:uri="http://schemas.microsoft.com/sharepoint/v3/contenttype/forms"/>
  </ds:schemaRefs>
</ds:datastoreItem>
</file>

<file path=customXml/itemProps2.xml><?xml version="1.0" encoding="utf-8"?>
<ds:datastoreItem xmlns:ds="http://schemas.openxmlformats.org/officeDocument/2006/customXml" ds:itemID="{CAF11D9A-08F7-450D-9615-C64597296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3004D7A-049E-476D-B573-E27778BE0520}">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23753</TotalTime>
  <Words>2473</Words>
  <Application>Microsoft Office PowerPoint</Application>
  <PresentationFormat>On-screen Show (4:3)</PresentationFormat>
  <Paragraphs>268</Paragraphs>
  <Slides>12</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Calibri</vt:lpstr>
      <vt:lpstr>Oswald Bold</vt:lpstr>
      <vt:lpstr>Oswald Light</vt:lpstr>
      <vt:lpstr>Office Theme</vt:lpstr>
      <vt:lpstr>1_Office Theme</vt:lpstr>
      <vt:lpstr>2_Office Theme</vt:lpstr>
      <vt:lpstr>3_Office Theme</vt:lpstr>
      <vt:lpstr>Engineering And Manufacturing Route Review  Andy Barton Product Manager  EAL</vt:lpstr>
      <vt:lpstr> Route Review - Key areas</vt:lpstr>
      <vt:lpstr>Route Review - Introduction</vt:lpstr>
      <vt:lpstr>Route Review - Who?</vt:lpstr>
      <vt:lpstr>Route Review - Purpose</vt:lpstr>
      <vt:lpstr>Route Review - Timeline</vt:lpstr>
      <vt:lpstr>Route Review - Scope</vt:lpstr>
      <vt:lpstr>Route Review - What will be considered?</vt:lpstr>
      <vt:lpstr>Route Review - Questions posed</vt:lpstr>
      <vt:lpstr>Route Review - Potential Outcomes</vt:lpstr>
      <vt:lpstr>Route Review - Potential Outcomes</vt:lpstr>
      <vt:lpstr>Questions</vt:lpstr>
    </vt:vector>
  </TitlesOfParts>
  <Company>Studio Stunt Double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Dobson</dc:creator>
  <cp:lastModifiedBy>Jill</cp:lastModifiedBy>
  <cp:revision>359</cp:revision>
  <cp:lastPrinted>2017-01-19T09:41:38Z</cp:lastPrinted>
  <dcterms:created xsi:type="dcterms:W3CDTF">2016-08-22T16:13:14Z</dcterms:created>
  <dcterms:modified xsi:type="dcterms:W3CDTF">2019-12-12T17:41:27Z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0x01010033705DC42AE866448C6BF5F7C3A12E98</vt:lpwstr>
  </property>
</Properties>
</file>